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0" r:id="rId2"/>
    <p:sldId id="271" r:id="rId3"/>
    <p:sldId id="260" r:id="rId4"/>
    <p:sldId id="276" r:id="rId5"/>
    <p:sldId id="278" r:id="rId6"/>
    <p:sldId id="277" r:id="rId7"/>
    <p:sldId id="272" r:id="rId8"/>
    <p:sldId id="279" r:id="rId9"/>
    <p:sldId id="274" r:id="rId10"/>
    <p:sldId id="275" r:id="rId11"/>
  </p:sldIdLst>
  <p:sldSz cx="6858000" cy="12192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801A"/>
    <a:srgbClr val="FF9933"/>
    <a:srgbClr val="7F12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4660"/>
  </p:normalViewPr>
  <p:slideViewPr>
    <p:cSldViewPr snapToGrid="0">
      <p:cViewPr>
        <p:scale>
          <a:sx n="90" d="100"/>
          <a:sy n="90" d="100"/>
        </p:scale>
        <p:origin x="1992" y="-8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B8E35F-30EF-4138-9D28-8FD46C5FC3AA}"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239068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B8E35F-30EF-4138-9D28-8FD46C5FC3AA}"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61205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B8E35F-30EF-4138-9D28-8FD46C5FC3AA}"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246624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B8E35F-30EF-4138-9D28-8FD46C5FC3AA}"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122364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8E35F-30EF-4138-9D28-8FD46C5FC3AA}"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7825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B8E35F-30EF-4138-9D28-8FD46C5FC3AA}" type="datetimeFigureOut">
              <a:rPr lang="en-GB" smtClean="0"/>
              <a:t>20/02/2025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140129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B8E35F-30EF-4138-9D28-8FD46C5FC3AA}" type="datetimeFigureOut">
              <a:rPr lang="en-GB" smtClean="0"/>
              <a:t>20/02/2025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338351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B8E35F-30EF-4138-9D28-8FD46C5FC3AA}" type="datetimeFigureOut">
              <a:rPr lang="en-GB" smtClean="0"/>
              <a:t>20/02/2025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185533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8E35F-30EF-4138-9D28-8FD46C5FC3AA}" type="datetimeFigureOut">
              <a:rPr lang="en-GB" smtClean="0"/>
              <a:t>20/02/2025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322223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B8E35F-30EF-4138-9D28-8FD46C5FC3AA}" type="datetimeFigureOut">
              <a:rPr lang="en-GB" smtClean="0"/>
              <a:t>20/02/2025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136157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B8E35F-30EF-4138-9D28-8FD46C5FC3AA}" type="datetimeFigureOut">
              <a:rPr lang="en-GB" smtClean="0"/>
              <a:t>20/02/2025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D9849E-8FFC-4225-AF39-2AD16F5AB3D6}" type="slidenum">
              <a:rPr lang="en-GB" smtClean="0"/>
              <a:t>‹#›</a:t>
            </a:fld>
            <a:endParaRPr lang="en-GB"/>
          </a:p>
        </p:txBody>
      </p:sp>
    </p:spTree>
    <p:extLst>
      <p:ext uri="{BB962C8B-B14F-4D97-AF65-F5344CB8AC3E}">
        <p14:creationId xmlns:p14="http://schemas.microsoft.com/office/powerpoint/2010/main" val="3444263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82000"/>
                  </a:schemeClr>
                </a:solidFill>
              </a:defRPr>
            </a:lvl1pPr>
          </a:lstStyle>
          <a:p>
            <a:fld id="{83B8E35F-30EF-4138-9D28-8FD46C5FC3AA}" type="datetimeFigureOut">
              <a:rPr lang="en-GB" smtClean="0"/>
              <a:t>20/02/2025</a:t>
            </a:fld>
            <a:endParaRPr lang="en-GB"/>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82000"/>
                  </a:schemeClr>
                </a:solidFill>
              </a:defRPr>
            </a:lvl1pPr>
          </a:lstStyle>
          <a:p>
            <a:fld id="{A5D9849E-8FFC-4225-AF39-2AD16F5AB3D6}" type="slidenum">
              <a:rPr lang="en-GB" smtClean="0"/>
              <a:t>‹#›</a:t>
            </a:fld>
            <a:endParaRPr lang="en-GB"/>
          </a:p>
        </p:txBody>
      </p:sp>
    </p:spTree>
    <p:extLst>
      <p:ext uri="{BB962C8B-B14F-4D97-AF65-F5344CB8AC3E}">
        <p14:creationId xmlns:p14="http://schemas.microsoft.com/office/powerpoint/2010/main" val="550541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harlowgreen.org/" TargetMode="Externa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harlowgreen.org/2025/02/02/celebrating-chinese-new-year-3/" TargetMode="External"/><Relationship Id="rId7"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hyperlink" Target="https://www.harlowgreen.org/2025/02/07/terrific-transport-3/" TargetMode="External"/><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harlowgreen.org/2025/01/31/what-is-technology-4/" TargetMode="Externa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png"/><Relationship Id="rId5" Type="http://schemas.openxmlformats.org/officeDocument/2006/relationships/hyperlink" Target="https://www.harlowgreen.org/2025/02/07/mighty-monarchs-2/" TargetMode="External"/><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hyperlink" Target="https://www.harlowgreen.org/news/year4/" TargetMode="External"/><Relationship Id="rId1" Type="http://schemas.openxmlformats.org/officeDocument/2006/relationships/slideLayout" Target="../slideLayouts/slideLayout7.xml"/><Relationship Id="rId6" Type="http://schemas.openxmlformats.org/officeDocument/2006/relationships/hyperlink" Target="https://www.harlowgreen.org/2025/02/14/skeletons/" TargetMode="External"/><Relationship Id="rId11"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image" Target="../media/image30.jpeg"/><Relationship Id="rId4" Type="http://schemas.openxmlformats.org/officeDocument/2006/relationships/hyperlink" Target="https://www.harlowgreen.org/2025/02/14/the-kestral-and-the-mice-and-a-skulk-of-foxes/" TargetMode="Externa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harlowgreen.org/news/year4/" TargetMode="External"/><Relationship Id="rId7"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www.harlowgreen.org/2025/02/05/beating-hearts/" TargetMode="External"/><Relationship Id="rId11" Type="http://schemas.openxmlformats.org/officeDocument/2006/relationships/image" Target="../media/image37.png"/><Relationship Id="rId5" Type="http://schemas.openxmlformats.org/officeDocument/2006/relationships/image" Target="../media/image13.png"/><Relationship Id="rId10" Type="http://schemas.openxmlformats.org/officeDocument/2006/relationships/image" Target="../media/image36.jpeg"/><Relationship Id="rId4" Type="http://schemas.openxmlformats.org/officeDocument/2006/relationships/hyperlink" Target="https://www.harlowgreen.org/2025/01/16/super-south-america-2/" TargetMode="External"/><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hyperlink" Target="https://www.harlowgreen.org/2025/01/24/world-religion-day/" TargetMode="External"/><Relationship Id="rId2" Type="http://schemas.openxmlformats.org/officeDocument/2006/relationships/hyperlink" Target="https://www.harlowgreen.org/2025/02/14/safer-internet-day-2025/" TargetMode="Externa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B3168-AD2C-1B55-A3F6-577EF03AD64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FDB6551-FD52-B230-502D-C69EAAC66B58}"/>
              </a:ext>
            </a:extLst>
          </p:cNvPr>
          <p:cNvSpPr txBox="1"/>
          <p:nvPr/>
        </p:nvSpPr>
        <p:spPr>
          <a:xfrm>
            <a:off x="1" y="5529363"/>
            <a:ext cx="6857999" cy="495520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Calibri" panose="020F0502020204030204" pitchFamily="34" charset="0"/>
              </a:rPr>
              <a:t>We are only halfway through the spring term and, whilst we’re still waiting for some spring-like weather, we have been as busy as the bees will be when the warm sun eventually arrives.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Calibri" panose="020F0502020204030204" pitchFamily="34" charset="0"/>
              </a:rPr>
              <a:t>In the last 6 weeks, amongst all the sporting activity, staff have organised World Religion Day, a visit from a professional author/illustrator, a Stone Age day for Year 3, visits out of school for Year 1, 2 and 4, a new KS2 steel pan band, and Family Learning sessions for parents/carers. Read on for more about some of these activities but also visit our website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hlinkClick r:id="rId2"/>
              </a:rPr>
              <a:t>www.harlowgreen.org</a:t>
            </a:r>
            <a:r>
              <a:rPr kumimoji="0" lang="en-GB"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6FD139EF-1ECD-C8D2-FB3E-2EF1FF6F113A}"/>
              </a:ext>
            </a:extLst>
          </p:cNvPr>
          <p:cNvSpPr txBox="1"/>
          <p:nvPr/>
        </p:nvSpPr>
        <p:spPr>
          <a:xfrm>
            <a:off x="504023" y="1657057"/>
            <a:ext cx="61592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Spring 1 e-News     	20.02.2025</a:t>
            </a:r>
            <a:endParaRPr kumimoji="0" lang="en-GB" sz="2400" b="0" i="0" u="none" strike="noStrike" kern="1200" cap="none" spc="0" normalizeH="0" baseline="0" noProof="0" dirty="0">
              <a:ln>
                <a:noFill/>
              </a:ln>
              <a:solidFill>
                <a:srgbClr val="7F121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DA32ACC0-E8BB-2694-CFA1-5D6DB1740373}"/>
              </a:ext>
            </a:extLst>
          </p:cNvPr>
          <p:cNvSpPr txBox="1"/>
          <p:nvPr/>
        </p:nvSpPr>
        <p:spPr>
          <a:xfrm>
            <a:off x="-53815" y="2022941"/>
            <a:ext cx="695415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effectLst/>
                <a:uLnTx/>
                <a:uFillTx/>
                <a:latin typeface="Ravie" panose="04040805050809020602" pitchFamily="82" charset="0"/>
                <a:ea typeface="Calibri" panose="020F0502020204030204" pitchFamily="34" charset="0"/>
                <a:cs typeface="Calibri" panose="020F0502020204030204" pitchFamily="34" charset="0"/>
              </a:rPr>
              <a:t>B</a:t>
            </a:r>
            <a:r>
              <a:rPr kumimoji="0" lang="en-GB" sz="8000" b="1" i="0" u="none" strike="noStrike" kern="1200" cap="none" spc="0" normalizeH="0" baseline="0" noProof="0" dirty="0">
                <a:ln>
                  <a:noFill/>
                </a:ln>
                <a:solidFill>
                  <a:srgbClr val="CC801A"/>
                </a:solidFill>
                <a:effectLst/>
                <a:uLnTx/>
                <a:uFillTx/>
                <a:latin typeface="Ravie" panose="04040805050809020602" pitchFamily="82" charset="0"/>
                <a:ea typeface="Calibri" panose="020F0502020204030204" pitchFamily="34" charset="0"/>
                <a:cs typeface="Calibri" panose="020F0502020204030204" pitchFamily="34" charset="0"/>
              </a:rPr>
              <a:t>u</a:t>
            </a:r>
            <a:r>
              <a:rPr kumimoji="0" lang="en-GB" sz="8000" b="1" i="0" u="none" strike="noStrike" kern="1200" cap="none" spc="0" normalizeH="0" baseline="0" noProof="0" dirty="0">
                <a:ln>
                  <a:noFill/>
                </a:ln>
                <a:effectLst/>
                <a:uLnTx/>
                <a:uFillTx/>
                <a:latin typeface="Ravie" panose="04040805050809020602" pitchFamily="82" charset="0"/>
                <a:ea typeface="Calibri" panose="020F0502020204030204" pitchFamily="34" charset="0"/>
                <a:cs typeface="Calibri" panose="020F0502020204030204" pitchFamily="34" charset="0"/>
              </a:rPr>
              <a:t>s</a:t>
            </a:r>
            <a:r>
              <a:rPr kumimoji="0" lang="en-GB" sz="8000" b="1" i="0" u="none" strike="noStrike" kern="1200" cap="none" spc="0" normalizeH="0" baseline="0" noProof="0" dirty="0">
                <a:ln>
                  <a:noFill/>
                </a:ln>
                <a:solidFill>
                  <a:srgbClr val="CC801A"/>
                </a:solidFill>
                <a:effectLst/>
                <a:uLnTx/>
                <a:uFillTx/>
                <a:latin typeface="Ravie" panose="04040805050809020602" pitchFamily="82" charset="0"/>
                <a:ea typeface="Calibri" panose="020F0502020204030204" pitchFamily="34" charset="0"/>
                <a:cs typeface="Calibri" panose="020F0502020204030204" pitchFamily="34" charset="0"/>
              </a:rPr>
              <a:t>y</a:t>
            </a:r>
            <a:r>
              <a:rPr kumimoji="0" lang="en-GB" sz="8000" b="1" i="0" u="none" strike="noStrike" kern="1200" cap="none" spc="0" normalizeH="0" baseline="0" noProof="0" dirty="0">
                <a:ln>
                  <a:noFill/>
                </a:ln>
                <a:solidFill>
                  <a:srgbClr val="A02B93"/>
                </a:solidFill>
                <a:effectLst/>
                <a:uLnTx/>
                <a:uFillTx/>
                <a:latin typeface="Ravie" panose="04040805050809020602" pitchFamily="82" charset="0"/>
                <a:ea typeface="Calibri" panose="020F0502020204030204" pitchFamily="34" charset="0"/>
                <a:cs typeface="Calibri" panose="020F0502020204030204" pitchFamily="34" charset="0"/>
              </a:rPr>
              <a:t> </a:t>
            </a:r>
            <a:r>
              <a:rPr kumimoji="0" lang="en-GB" sz="8000" b="1" i="0" u="none" strike="noStrike" kern="1200" cap="none" spc="0" normalizeH="0" baseline="0" noProof="0" dirty="0">
                <a:ln>
                  <a:noFill/>
                </a:ln>
                <a:effectLst/>
                <a:uLnTx/>
                <a:uFillTx/>
                <a:latin typeface="Ravie" panose="04040805050809020602" pitchFamily="82" charset="0"/>
                <a:ea typeface="Calibri" panose="020F0502020204030204" pitchFamily="34" charset="0"/>
                <a:cs typeface="Calibri" panose="020F0502020204030204" pitchFamily="34" charset="0"/>
              </a:rPr>
              <a:t>B</a:t>
            </a:r>
            <a:r>
              <a:rPr kumimoji="0" lang="en-GB" sz="8000" b="1" i="0" u="none" strike="noStrike" kern="1200" cap="none" spc="0" normalizeH="0" baseline="0" noProof="0" dirty="0">
                <a:ln>
                  <a:noFill/>
                </a:ln>
                <a:solidFill>
                  <a:srgbClr val="CC801A"/>
                </a:solidFill>
                <a:effectLst/>
                <a:uLnTx/>
                <a:uFillTx/>
                <a:latin typeface="Ravie" panose="04040805050809020602" pitchFamily="82" charset="0"/>
                <a:ea typeface="Calibri" panose="020F0502020204030204" pitchFamily="34" charset="0"/>
                <a:cs typeface="Calibri" panose="020F0502020204030204" pitchFamily="34" charset="0"/>
              </a:rPr>
              <a:t>e</a:t>
            </a:r>
            <a:r>
              <a:rPr kumimoji="0" lang="en-GB" sz="8000" b="1" i="0" u="none" strike="noStrike" kern="1200" cap="none" spc="0" normalizeH="0" baseline="0" noProof="0" dirty="0">
                <a:ln>
                  <a:noFill/>
                </a:ln>
                <a:effectLst/>
                <a:uLnTx/>
                <a:uFillTx/>
                <a:latin typeface="Ravie" panose="04040805050809020602" pitchFamily="82" charset="0"/>
                <a:ea typeface="Calibri" panose="020F0502020204030204" pitchFamily="34" charset="0"/>
                <a:cs typeface="Calibri" panose="020F0502020204030204" pitchFamily="34" charset="0"/>
              </a:rPr>
              <a:t>e</a:t>
            </a:r>
            <a:r>
              <a:rPr kumimoji="0" lang="en-GB" sz="8000" b="1" i="0" u="none" strike="noStrike" kern="1200" cap="none" spc="0" normalizeH="0" baseline="0" noProof="0" dirty="0">
                <a:ln>
                  <a:noFill/>
                </a:ln>
                <a:solidFill>
                  <a:srgbClr val="CC801A"/>
                </a:solidFill>
                <a:effectLst/>
                <a:uLnTx/>
                <a:uFillTx/>
                <a:latin typeface="Ravie" panose="04040805050809020602" pitchFamily="82" charset="0"/>
                <a:ea typeface="Calibri" panose="020F0502020204030204" pitchFamily="34" charset="0"/>
                <a:cs typeface="Calibri" panose="020F0502020204030204" pitchFamily="34" charset="0"/>
              </a:rPr>
              <a:t>s</a:t>
            </a:r>
          </a:p>
        </p:txBody>
      </p:sp>
      <p:sp>
        <p:nvSpPr>
          <p:cNvPr id="12" name="TextBox 11">
            <a:extLst>
              <a:ext uri="{FF2B5EF4-FFF2-40B4-BE49-F238E27FC236}">
                <a16:creationId xmlns:a16="http://schemas.microsoft.com/office/drawing/2014/main" id="{C7BFB82F-F3D1-89A7-2670-88DC00F30D6E}"/>
              </a:ext>
            </a:extLst>
          </p:cNvPr>
          <p:cNvSpPr txBox="1"/>
          <p:nvPr/>
        </p:nvSpPr>
        <p:spPr>
          <a:xfrm>
            <a:off x="7908" y="10759078"/>
            <a:ext cx="685009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6B24"/>
                </a:solidFill>
                <a:effectLst/>
                <a:uLnTx/>
                <a:uFillTx/>
                <a:latin typeface="Aptos" panose="02110004020202020204"/>
                <a:ea typeface="+mn-ea"/>
                <a:cs typeface="+mn-cs"/>
              </a:rPr>
              <a:t>Growing happy, healthy and successful, together.</a:t>
            </a:r>
            <a:endParaRPr kumimoji="0" lang="en-GB" sz="1600" b="1" i="1" u="none" strike="noStrike" kern="1200" cap="none" spc="0" normalizeH="0" baseline="0" noProof="0" dirty="0">
              <a:ln>
                <a:noFill/>
              </a:ln>
              <a:solidFill>
                <a:srgbClr val="196B24"/>
              </a:solidFill>
              <a:effectLst/>
              <a:uLnTx/>
              <a:uFillTx/>
              <a:latin typeface="Aptos" panose="02110004020202020204"/>
              <a:ea typeface="+mn-ea"/>
              <a:cs typeface="+mn-cs"/>
            </a:endParaRPr>
          </a:p>
        </p:txBody>
      </p:sp>
      <p:pic>
        <p:nvPicPr>
          <p:cNvPr id="24" name="Picture 23">
            <a:extLst>
              <a:ext uri="{FF2B5EF4-FFF2-40B4-BE49-F238E27FC236}">
                <a16:creationId xmlns:a16="http://schemas.microsoft.com/office/drawing/2014/main" id="{DB9F631D-1CFD-BB1B-6853-A3C1627D36CC}"/>
              </a:ext>
            </a:extLst>
          </p:cNvPr>
          <p:cNvPicPr>
            <a:picLocks noChangeAspect="1"/>
          </p:cNvPicPr>
          <p:nvPr/>
        </p:nvPicPr>
        <p:blipFill rotWithShape="1">
          <a:blip r:embed="rId3"/>
          <a:srcRect l="17432" t="5072"/>
          <a:stretch/>
        </p:blipFill>
        <p:spPr>
          <a:xfrm>
            <a:off x="-4" y="11293706"/>
            <a:ext cx="6858003" cy="911388"/>
          </a:xfrm>
          <a:prstGeom prst="rect">
            <a:avLst/>
          </a:prstGeom>
        </p:spPr>
      </p:pic>
      <p:pic>
        <p:nvPicPr>
          <p:cNvPr id="2" name="Picture 1">
            <a:extLst>
              <a:ext uri="{FF2B5EF4-FFF2-40B4-BE49-F238E27FC236}">
                <a16:creationId xmlns:a16="http://schemas.microsoft.com/office/drawing/2014/main" id="{41C2875F-2996-85A3-BACC-897383F1A3CD}"/>
              </a:ext>
            </a:extLst>
          </p:cNvPr>
          <p:cNvPicPr>
            <a:picLocks noChangeAspect="1"/>
          </p:cNvPicPr>
          <p:nvPr/>
        </p:nvPicPr>
        <p:blipFill>
          <a:blip r:embed="rId4"/>
          <a:stretch>
            <a:fillRect/>
          </a:stretch>
        </p:blipFill>
        <p:spPr>
          <a:xfrm>
            <a:off x="5024254" y="197365"/>
            <a:ext cx="1446550" cy="1446550"/>
          </a:xfrm>
          <a:prstGeom prst="rect">
            <a:avLst/>
          </a:prstGeom>
        </p:spPr>
      </p:pic>
      <p:sp>
        <p:nvSpPr>
          <p:cNvPr id="6" name="Rectangle: Rounded Corners 5">
            <a:extLst>
              <a:ext uri="{FF2B5EF4-FFF2-40B4-BE49-F238E27FC236}">
                <a16:creationId xmlns:a16="http://schemas.microsoft.com/office/drawing/2014/main" id="{53F337C3-5620-8C34-718F-77A4AC029546}"/>
              </a:ext>
            </a:extLst>
          </p:cNvPr>
          <p:cNvSpPr/>
          <p:nvPr/>
        </p:nvSpPr>
        <p:spPr>
          <a:xfrm>
            <a:off x="539190" y="197365"/>
            <a:ext cx="4067854" cy="144655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a:t>
            </a:r>
            <a:r>
              <a:rPr kumimoji="0" lang="en-GB"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arlow </a:t>
            </a:r>
            <a:r>
              <a:rPr kumimoji="0" lang="en-GB" sz="8000" b="1" i="0" u="none" strike="noStrike" kern="1200" cap="none" spc="0" normalizeH="0" baseline="0" noProof="0" dirty="0">
                <a:ln>
                  <a:noFill/>
                </a:ln>
                <a:solidFill>
                  <a:prstClr val="white"/>
                </a:solidFill>
                <a:effectLst/>
                <a:uLnTx/>
                <a:uFillTx/>
                <a:latin typeface="Imprint MT Shadow" panose="04020605060303030202" pitchFamily="82" charset="0"/>
                <a:ea typeface="+mn-ea"/>
                <a:cs typeface="Calibri" panose="020F0502020204030204" pitchFamily="34" charset="0"/>
              </a:rPr>
              <a:t>i</a:t>
            </a:r>
            <a:r>
              <a:rPr kumimoji="0" lang="en-GB"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nfo</a:t>
            </a:r>
          </a:p>
        </p:txBody>
      </p:sp>
      <p:sp>
        <p:nvSpPr>
          <p:cNvPr id="5" name="TextBox 4">
            <a:extLst>
              <a:ext uri="{FF2B5EF4-FFF2-40B4-BE49-F238E27FC236}">
                <a16:creationId xmlns:a16="http://schemas.microsoft.com/office/drawing/2014/main" id="{B679EF1E-246E-0E26-BC46-B1601D042969}"/>
              </a:ext>
            </a:extLst>
          </p:cNvPr>
          <p:cNvSpPr txBox="1"/>
          <p:nvPr/>
        </p:nvSpPr>
        <p:spPr>
          <a:xfrm>
            <a:off x="1345635" y="536840"/>
            <a:ext cx="78288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a:t>
            </a:r>
            <a:endParaRPr kumimoji="0" lang="en-GB" sz="6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Oval 7">
            <a:extLst>
              <a:ext uri="{FF2B5EF4-FFF2-40B4-BE49-F238E27FC236}">
                <a16:creationId xmlns:a16="http://schemas.microsoft.com/office/drawing/2014/main" id="{77843DC6-5809-7809-C4BE-784A4304405A}"/>
              </a:ext>
            </a:extLst>
          </p:cNvPr>
          <p:cNvSpPr/>
          <p:nvPr/>
        </p:nvSpPr>
        <p:spPr>
          <a:xfrm>
            <a:off x="3080498" y="273566"/>
            <a:ext cx="504712" cy="51383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Picture 22" descr="A yellow and green logo&#10;&#10;Description automatically generated">
            <a:extLst>
              <a:ext uri="{FF2B5EF4-FFF2-40B4-BE49-F238E27FC236}">
                <a16:creationId xmlns:a16="http://schemas.microsoft.com/office/drawing/2014/main" id="{BB98A4E0-9D39-6C83-C340-2340B803B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344" y="295899"/>
            <a:ext cx="463020" cy="469168"/>
          </a:xfrm>
          <a:prstGeom prst="ellipse">
            <a:avLst/>
          </a:prstGeom>
        </p:spPr>
      </p:pic>
      <p:pic>
        <p:nvPicPr>
          <p:cNvPr id="4" name="Picture 3" descr="A cartoon of a bee&#10;&#10;AI-generated content may be incorrect.">
            <a:extLst>
              <a:ext uri="{FF2B5EF4-FFF2-40B4-BE49-F238E27FC236}">
                <a16:creationId xmlns:a16="http://schemas.microsoft.com/office/drawing/2014/main" id="{C7FAC74F-7726-0E08-6CFC-A1BCCAA06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445" y="3255692"/>
            <a:ext cx="1302960" cy="1279525"/>
          </a:xfrm>
          <a:prstGeom prst="rect">
            <a:avLst/>
          </a:prstGeom>
        </p:spPr>
      </p:pic>
      <p:pic>
        <p:nvPicPr>
          <p:cNvPr id="7" name="Picture 6" descr="A cartoon of a bee&#10;&#10;AI-generated content may be incorrect.">
            <a:extLst>
              <a:ext uri="{FF2B5EF4-FFF2-40B4-BE49-F238E27FC236}">
                <a16:creationId xmlns:a16="http://schemas.microsoft.com/office/drawing/2014/main" id="{80F2DAE9-609E-7BD0-E56C-C451DDA0D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80693" y="3422104"/>
            <a:ext cx="1302960" cy="1279525"/>
          </a:xfrm>
          <a:prstGeom prst="rect">
            <a:avLst/>
          </a:prstGeom>
        </p:spPr>
      </p:pic>
      <p:pic>
        <p:nvPicPr>
          <p:cNvPr id="9" name="Picture 8" descr="A cartoon of a bee&#10;&#10;AI-generated content may be incorrect.">
            <a:extLst>
              <a:ext uri="{FF2B5EF4-FFF2-40B4-BE49-F238E27FC236}">
                <a16:creationId xmlns:a16="http://schemas.microsoft.com/office/drawing/2014/main" id="{640DEEB5-A979-1B6E-282B-BDD62E4865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34884">
            <a:off x="4069169" y="4141555"/>
            <a:ext cx="1098129" cy="1078378"/>
          </a:xfrm>
          <a:prstGeom prst="rect">
            <a:avLst/>
          </a:prstGeom>
        </p:spPr>
      </p:pic>
      <p:pic>
        <p:nvPicPr>
          <p:cNvPr id="10" name="Picture 9" descr="A cartoon of a bee&#10;&#10;AI-generated content may be incorrect.">
            <a:extLst>
              <a:ext uri="{FF2B5EF4-FFF2-40B4-BE49-F238E27FC236}">
                <a16:creationId xmlns:a16="http://schemas.microsoft.com/office/drawing/2014/main" id="{351AB4E5-8EFD-B053-52BF-BE3D462A1E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854003">
            <a:off x="5241399" y="3270675"/>
            <a:ext cx="1302960" cy="1279525"/>
          </a:xfrm>
          <a:prstGeom prst="rect">
            <a:avLst/>
          </a:prstGeom>
        </p:spPr>
      </p:pic>
      <p:pic>
        <p:nvPicPr>
          <p:cNvPr id="11" name="Picture 10" descr="A cartoon of a bee&#10;&#10;AI-generated content may be incorrect.">
            <a:extLst>
              <a:ext uri="{FF2B5EF4-FFF2-40B4-BE49-F238E27FC236}">
                <a16:creationId xmlns:a16="http://schemas.microsoft.com/office/drawing/2014/main" id="{059D1739-D540-71E4-AF8F-1307F4D917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57486">
            <a:off x="1418213" y="4550905"/>
            <a:ext cx="860658" cy="845178"/>
          </a:xfrm>
          <a:prstGeom prst="rect">
            <a:avLst/>
          </a:prstGeom>
        </p:spPr>
      </p:pic>
    </p:spTree>
    <p:extLst>
      <p:ext uri="{BB962C8B-B14F-4D97-AF65-F5344CB8AC3E}">
        <p14:creationId xmlns:p14="http://schemas.microsoft.com/office/powerpoint/2010/main" val="65555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39BD09-D432-B1D9-E5DE-981FDC514FFC}"/>
              </a:ext>
            </a:extLst>
          </p:cNvPr>
          <p:cNvSpPr/>
          <p:nvPr/>
        </p:nvSpPr>
        <p:spPr>
          <a:xfrm>
            <a:off x="1333500" y="1822"/>
            <a:ext cx="5524500" cy="1158949"/>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Coming soon …</a:t>
            </a:r>
          </a:p>
        </p:txBody>
      </p:sp>
      <p:pic>
        <p:nvPicPr>
          <p:cNvPr id="4" name="Picture 3">
            <a:extLst>
              <a:ext uri="{FF2B5EF4-FFF2-40B4-BE49-F238E27FC236}">
                <a16:creationId xmlns:a16="http://schemas.microsoft.com/office/drawing/2014/main" id="{C25D812D-A163-C16A-F2D8-76C4D3FBE811}"/>
              </a:ext>
            </a:extLst>
          </p:cNvPr>
          <p:cNvPicPr>
            <a:picLocks noChangeAspect="1"/>
          </p:cNvPicPr>
          <p:nvPr/>
        </p:nvPicPr>
        <p:blipFill>
          <a:blip r:embed="rId2"/>
          <a:stretch>
            <a:fillRect/>
          </a:stretch>
        </p:blipFill>
        <p:spPr>
          <a:xfrm>
            <a:off x="127000" y="43171"/>
            <a:ext cx="1117600" cy="1117600"/>
          </a:xfrm>
          <a:prstGeom prst="rect">
            <a:avLst/>
          </a:prstGeom>
        </p:spPr>
      </p:pic>
      <p:graphicFrame>
        <p:nvGraphicFramePr>
          <p:cNvPr id="5" name="Table 4">
            <a:extLst>
              <a:ext uri="{FF2B5EF4-FFF2-40B4-BE49-F238E27FC236}">
                <a16:creationId xmlns:a16="http://schemas.microsoft.com/office/drawing/2014/main" id="{C2BD40AC-63A3-04BA-CD90-1575E6512B20}"/>
              </a:ext>
            </a:extLst>
          </p:cNvPr>
          <p:cNvGraphicFramePr>
            <a:graphicFrameLocks noGrp="1"/>
          </p:cNvGraphicFramePr>
          <p:nvPr>
            <p:extLst>
              <p:ext uri="{D42A27DB-BD31-4B8C-83A1-F6EECF244321}">
                <p14:modId xmlns:p14="http://schemas.microsoft.com/office/powerpoint/2010/main" val="620960733"/>
              </p:ext>
            </p:extLst>
          </p:nvPr>
        </p:nvGraphicFramePr>
        <p:xfrm>
          <a:off x="286681" y="9241157"/>
          <a:ext cx="6426198" cy="2743200"/>
        </p:xfrm>
        <a:graphic>
          <a:graphicData uri="http://schemas.openxmlformats.org/drawingml/2006/table">
            <a:tbl>
              <a:tblPr firstRow="1" bandRow="1">
                <a:tableStyleId>{93296810-A885-4BE3-A3E7-6D5BEEA58F35}</a:tableStyleId>
              </a:tblPr>
              <a:tblGrid>
                <a:gridCol w="1803400">
                  <a:extLst>
                    <a:ext uri="{9D8B030D-6E8A-4147-A177-3AD203B41FA5}">
                      <a16:colId xmlns:a16="http://schemas.microsoft.com/office/drawing/2014/main" val="2965577102"/>
                    </a:ext>
                  </a:extLst>
                </a:gridCol>
                <a:gridCol w="2929467">
                  <a:extLst>
                    <a:ext uri="{9D8B030D-6E8A-4147-A177-3AD203B41FA5}">
                      <a16:colId xmlns:a16="http://schemas.microsoft.com/office/drawing/2014/main" val="3792475619"/>
                    </a:ext>
                  </a:extLst>
                </a:gridCol>
                <a:gridCol w="1693331">
                  <a:extLst>
                    <a:ext uri="{9D8B030D-6E8A-4147-A177-3AD203B41FA5}">
                      <a16:colId xmlns:a16="http://schemas.microsoft.com/office/drawing/2014/main" val="1609997902"/>
                    </a:ext>
                  </a:extLst>
                </a:gridCol>
              </a:tblGrid>
              <a:tr h="454358">
                <a:tc>
                  <a:txBody>
                    <a:bodyPr/>
                    <a:lstStyle/>
                    <a:p>
                      <a:pPr algn="ctr"/>
                      <a:r>
                        <a:rPr lang="en-GB" sz="2400" dirty="0"/>
                        <a:t>Date</a:t>
                      </a:r>
                      <a:endParaRPr lang="en-GB" sz="2400" dirty="0">
                        <a:latin typeface="Calibri" panose="020F0502020204030204" pitchFamily="34" charset="0"/>
                        <a:cs typeface="Calibri" panose="020F0502020204030204" pitchFamily="34" charset="0"/>
                      </a:endParaRPr>
                    </a:p>
                  </a:txBody>
                  <a:tcPr/>
                </a:tc>
                <a:tc>
                  <a:txBody>
                    <a:bodyPr/>
                    <a:lstStyle/>
                    <a:p>
                      <a:pPr algn="ctr"/>
                      <a:r>
                        <a:rPr lang="en-GB" sz="2400" dirty="0"/>
                        <a:t>Event</a:t>
                      </a:r>
                      <a:endParaRPr lang="en-GB" sz="2400" dirty="0">
                        <a:latin typeface="Calibri" panose="020F0502020204030204" pitchFamily="34" charset="0"/>
                        <a:cs typeface="Calibri" panose="020F0502020204030204" pitchFamily="34" charset="0"/>
                      </a:endParaRPr>
                    </a:p>
                  </a:txBody>
                  <a:tcPr/>
                </a:tc>
                <a:tc>
                  <a:txBody>
                    <a:bodyPr/>
                    <a:lstStyle/>
                    <a:p>
                      <a:pPr algn="ctr"/>
                      <a:r>
                        <a:rPr lang="en-GB" sz="2400" dirty="0"/>
                        <a:t>Group</a:t>
                      </a:r>
                      <a:endParaRPr lang="en-GB"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88459488"/>
                  </a:ext>
                </a:extLst>
              </a:tr>
              <a:tr h="393777">
                <a:tc>
                  <a:txBody>
                    <a:bodyPr/>
                    <a:lstStyle/>
                    <a:p>
                      <a:pPr algn="ctr"/>
                      <a:r>
                        <a:rPr lang="en-GB" sz="2000" dirty="0">
                          <a:latin typeface="Calibri" panose="020F0502020204030204" pitchFamily="34" charset="0"/>
                          <a:cs typeface="Calibri" panose="020F0502020204030204" pitchFamily="34" charset="0"/>
                        </a:rPr>
                        <a:t>21/02/2025</a:t>
                      </a:r>
                    </a:p>
                  </a:txBody>
                  <a:tcPr/>
                </a:tc>
                <a:tc>
                  <a:txBody>
                    <a:bodyPr/>
                    <a:lstStyle/>
                    <a:p>
                      <a:pPr algn="ctr"/>
                      <a:r>
                        <a:rPr lang="en-GB" sz="2000" dirty="0">
                          <a:latin typeface="Calibri" panose="020F0502020204030204" pitchFamily="34" charset="0"/>
                          <a:cs typeface="Calibri" panose="020F0502020204030204" pitchFamily="34" charset="0"/>
                        </a:rPr>
                        <a:t>Last Day of Spring 1</a:t>
                      </a:r>
                    </a:p>
                  </a:txBody>
                  <a:tcPr/>
                </a:tc>
                <a:tc>
                  <a:txBody>
                    <a:bodyPr/>
                    <a:lstStyle/>
                    <a:p>
                      <a:pPr algn="ctr"/>
                      <a:r>
                        <a:rPr lang="en-GB" sz="2000" dirty="0">
                          <a:latin typeface="Calibri" panose="020F0502020204030204" pitchFamily="34" charset="0"/>
                          <a:cs typeface="Calibri" panose="020F0502020204030204" pitchFamily="34" charset="0"/>
                        </a:rPr>
                        <a:t>All</a:t>
                      </a:r>
                    </a:p>
                  </a:txBody>
                  <a:tcPr/>
                </a:tc>
                <a:extLst>
                  <a:ext uri="{0D108BD9-81ED-4DB2-BD59-A6C34878D82A}">
                    <a16:rowId xmlns:a16="http://schemas.microsoft.com/office/drawing/2014/main" val="2777835842"/>
                  </a:ext>
                </a:extLst>
              </a:tr>
              <a:tr h="393777">
                <a:tc>
                  <a:txBody>
                    <a:bodyPr/>
                    <a:lstStyle/>
                    <a:p>
                      <a:pPr algn="ctr"/>
                      <a:r>
                        <a:rPr lang="en-GB" sz="2000" dirty="0">
                          <a:latin typeface="Calibri" panose="020F0502020204030204" pitchFamily="34" charset="0"/>
                          <a:cs typeface="Calibri" panose="020F0502020204030204" pitchFamily="34" charset="0"/>
                        </a:rPr>
                        <a:t>24-28/02/25</a:t>
                      </a:r>
                    </a:p>
                  </a:txBody>
                  <a:tcPr/>
                </a:tc>
                <a:tc>
                  <a:txBody>
                    <a:bodyPr/>
                    <a:lstStyle/>
                    <a:p>
                      <a:pPr algn="ctr"/>
                      <a:r>
                        <a:rPr lang="en-GB" sz="2000" dirty="0">
                          <a:latin typeface="Calibri" panose="020F0502020204030204" pitchFamily="34" charset="0"/>
                          <a:cs typeface="Calibri" panose="020F0502020204030204" pitchFamily="34" charset="0"/>
                        </a:rPr>
                        <a:t>Half Term</a:t>
                      </a:r>
                    </a:p>
                  </a:txBody>
                  <a:tcPr/>
                </a:tc>
                <a:tc>
                  <a:txBody>
                    <a:bodyPr/>
                    <a:lstStyle/>
                    <a:p>
                      <a:pPr algn="ctr"/>
                      <a:r>
                        <a:rPr lang="en-GB" sz="2000" dirty="0">
                          <a:latin typeface="Calibri" panose="020F0502020204030204" pitchFamily="34" charset="0"/>
                          <a:cs typeface="Calibri" panose="020F0502020204030204" pitchFamily="34" charset="0"/>
                        </a:rPr>
                        <a:t>All</a:t>
                      </a:r>
                    </a:p>
                  </a:txBody>
                  <a:tcPr/>
                </a:tc>
                <a:extLst>
                  <a:ext uri="{0D108BD9-81ED-4DB2-BD59-A6C34878D82A}">
                    <a16:rowId xmlns:a16="http://schemas.microsoft.com/office/drawing/2014/main" val="564455645"/>
                  </a:ext>
                </a:extLst>
              </a:tr>
              <a:tr h="393777">
                <a:tc>
                  <a:txBody>
                    <a:bodyPr/>
                    <a:lstStyle/>
                    <a:p>
                      <a:pPr algn="ctr"/>
                      <a:r>
                        <a:rPr lang="en-GB" sz="2000" dirty="0">
                          <a:latin typeface="Calibri" panose="020F0502020204030204" pitchFamily="34" charset="0"/>
                          <a:cs typeface="Calibri" panose="020F0502020204030204" pitchFamily="34" charset="0"/>
                        </a:rPr>
                        <a:t>7/03/2025</a:t>
                      </a:r>
                    </a:p>
                  </a:txBody>
                  <a:tcPr/>
                </a:tc>
                <a:tc>
                  <a:txBody>
                    <a:bodyPr/>
                    <a:lstStyle/>
                    <a:p>
                      <a:pPr algn="ctr"/>
                      <a:r>
                        <a:rPr lang="en-GB" sz="2000" dirty="0">
                          <a:latin typeface="Calibri" panose="020F0502020204030204" pitchFamily="34" charset="0"/>
                          <a:cs typeface="Calibri" panose="020F0502020204030204" pitchFamily="34" charset="0"/>
                        </a:rPr>
                        <a:t>World Book Day</a:t>
                      </a:r>
                    </a:p>
                  </a:txBody>
                  <a:tcPr/>
                </a:tc>
                <a:tc>
                  <a:txBody>
                    <a:bodyPr/>
                    <a:lstStyle/>
                    <a:p>
                      <a:pPr algn="ctr"/>
                      <a:r>
                        <a:rPr lang="en-GB" sz="2000" dirty="0">
                          <a:latin typeface="Calibri" panose="020F0502020204030204" pitchFamily="34" charset="0"/>
                          <a:cs typeface="Calibri" panose="020F0502020204030204" pitchFamily="34" charset="0"/>
                        </a:rPr>
                        <a:t>All</a:t>
                      </a:r>
                    </a:p>
                  </a:txBody>
                  <a:tcPr/>
                </a:tc>
                <a:extLst>
                  <a:ext uri="{0D108BD9-81ED-4DB2-BD59-A6C34878D82A}">
                    <a16:rowId xmlns:a16="http://schemas.microsoft.com/office/drawing/2014/main" val="3449070386"/>
                  </a:ext>
                </a:extLst>
              </a:tr>
              <a:tr h="696682">
                <a:tc>
                  <a:txBody>
                    <a:bodyPr/>
                    <a:lstStyle/>
                    <a:p>
                      <a:pPr algn="ctr"/>
                      <a:r>
                        <a:rPr lang="en-GB" sz="2000" dirty="0"/>
                        <a:t>10-13/03/2025</a:t>
                      </a:r>
                    </a:p>
                  </a:txBody>
                  <a:tcPr/>
                </a:tc>
                <a:tc>
                  <a:txBody>
                    <a:bodyPr/>
                    <a:lstStyle/>
                    <a:p>
                      <a:pPr algn="ctr"/>
                      <a:r>
                        <a:rPr lang="en-GB" sz="2000" dirty="0"/>
                        <a:t>Parent Consultation Evenings</a:t>
                      </a:r>
                    </a:p>
                  </a:txBody>
                  <a:tcPr/>
                </a:tc>
                <a:tc>
                  <a:txBody>
                    <a:bodyPr/>
                    <a:lstStyle/>
                    <a:p>
                      <a:pPr algn="ctr"/>
                      <a:r>
                        <a:rPr lang="en-GB" sz="2000" dirty="0"/>
                        <a:t>All</a:t>
                      </a:r>
                    </a:p>
                  </a:txBody>
                  <a:tcPr/>
                </a:tc>
                <a:extLst>
                  <a:ext uri="{0D108BD9-81ED-4DB2-BD59-A6C34878D82A}">
                    <a16:rowId xmlns:a16="http://schemas.microsoft.com/office/drawing/2014/main" val="472152655"/>
                  </a:ext>
                </a:extLst>
              </a:tr>
              <a:tr h="39377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11/04/25</a:t>
                      </a:r>
                    </a:p>
                  </a:txBody>
                  <a:tcPr/>
                </a:tc>
                <a:tc>
                  <a:txBody>
                    <a:bodyPr/>
                    <a:lstStyle/>
                    <a:p>
                      <a:pPr algn="ctr"/>
                      <a:r>
                        <a:rPr lang="en-GB" sz="2000" dirty="0">
                          <a:latin typeface="Calibri" panose="020F0502020204030204" pitchFamily="34" charset="0"/>
                          <a:cs typeface="Calibri" panose="020F0502020204030204" pitchFamily="34" charset="0"/>
                        </a:rPr>
                        <a:t>Last Day of Spring Term</a:t>
                      </a:r>
                    </a:p>
                  </a:txBody>
                  <a:tcPr/>
                </a:tc>
                <a:tc>
                  <a:txBody>
                    <a:bodyPr/>
                    <a:lstStyle/>
                    <a:p>
                      <a:pPr algn="ctr"/>
                      <a:r>
                        <a:rPr lang="en-GB" sz="2000" dirty="0">
                          <a:latin typeface="Calibri" panose="020F0502020204030204" pitchFamily="34" charset="0"/>
                          <a:cs typeface="Calibri" panose="020F0502020204030204" pitchFamily="34" charset="0"/>
                        </a:rPr>
                        <a:t>All</a:t>
                      </a:r>
                    </a:p>
                  </a:txBody>
                  <a:tcPr/>
                </a:tc>
                <a:extLst>
                  <a:ext uri="{0D108BD9-81ED-4DB2-BD59-A6C34878D82A}">
                    <a16:rowId xmlns:a16="http://schemas.microsoft.com/office/drawing/2014/main" val="1688701534"/>
                  </a:ext>
                </a:extLst>
              </a:tr>
            </a:tbl>
          </a:graphicData>
        </a:graphic>
      </p:graphicFrame>
      <p:sp>
        <p:nvSpPr>
          <p:cNvPr id="7" name="TextBox 6">
            <a:extLst>
              <a:ext uri="{FF2B5EF4-FFF2-40B4-BE49-F238E27FC236}">
                <a16:creationId xmlns:a16="http://schemas.microsoft.com/office/drawing/2014/main" id="{70192D75-F3BA-0CB3-822A-0808D3EAADDD}"/>
              </a:ext>
            </a:extLst>
          </p:cNvPr>
          <p:cNvSpPr txBox="1"/>
          <p:nvPr/>
        </p:nvSpPr>
        <p:spPr>
          <a:xfrm>
            <a:off x="233843" y="8561620"/>
            <a:ext cx="4583642" cy="646331"/>
          </a:xfrm>
          <a:prstGeom prst="rect">
            <a:avLst/>
          </a:prstGeom>
          <a:noFill/>
        </p:spPr>
        <p:txBody>
          <a:bodyPr wrap="square" rtlCol="0">
            <a:spAutoFit/>
          </a:bodyPr>
          <a:lstStyle/>
          <a:p>
            <a:r>
              <a:rPr lang="en-GB" sz="3600" dirty="0"/>
              <a:t>Some Important Dates</a:t>
            </a:r>
          </a:p>
        </p:txBody>
      </p:sp>
      <p:sp>
        <p:nvSpPr>
          <p:cNvPr id="3" name="Speech Bubble: Rectangle with Corners Rounded 2">
            <a:extLst>
              <a:ext uri="{FF2B5EF4-FFF2-40B4-BE49-F238E27FC236}">
                <a16:creationId xmlns:a16="http://schemas.microsoft.com/office/drawing/2014/main" id="{44BA38DC-CDC7-54BF-1E36-DDBB77AF2B45}"/>
              </a:ext>
            </a:extLst>
          </p:cNvPr>
          <p:cNvSpPr/>
          <p:nvPr/>
        </p:nvSpPr>
        <p:spPr>
          <a:xfrm>
            <a:off x="233843" y="6934550"/>
            <a:ext cx="3577696" cy="1422715"/>
          </a:xfrm>
          <a:prstGeom prst="wedgeRoundRectCallout">
            <a:avLst>
              <a:gd name="adj1" fmla="val 82730"/>
              <a:gd name="adj2" fmla="val 37783"/>
              <a:gd name="adj3" fmla="val 16667"/>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We can’t tell you about everything that is going on but ...</a:t>
            </a:r>
          </a:p>
        </p:txBody>
      </p:sp>
      <p:pic>
        <p:nvPicPr>
          <p:cNvPr id="17" name="Picture 16">
            <a:extLst>
              <a:ext uri="{FF2B5EF4-FFF2-40B4-BE49-F238E27FC236}">
                <a16:creationId xmlns:a16="http://schemas.microsoft.com/office/drawing/2014/main" id="{832C48BD-28C9-8F8C-2E07-4B9CB986B3ED}"/>
              </a:ext>
            </a:extLst>
          </p:cNvPr>
          <p:cNvPicPr>
            <a:picLocks noChangeAspect="1"/>
          </p:cNvPicPr>
          <p:nvPr/>
        </p:nvPicPr>
        <p:blipFill>
          <a:blip r:embed="rId3"/>
          <a:stretch>
            <a:fillRect/>
          </a:stretch>
        </p:blipFill>
        <p:spPr>
          <a:xfrm rot="21366593" flipH="1">
            <a:off x="5001027" y="7695082"/>
            <a:ext cx="1221755" cy="1149584"/>
          </a:xfrm>
          <a:prstGeom prst="rect">
            <a:avLst/>
          </a:prstGeom>
        </p:spPr>
      </p:pic>
      <p:sp>
        <p:nvSpPr>
          <p:cNvPr id="10" name="TextBox 9">
            <a:extLst>
              <a:ext uri="{FF2B5EF4-FFF2-40B4-BE49-F238E27FC236}">
                <a16:creationId xmlns:a16="http://schemas.microsoft.com/office/drawing/2014/main" id="{9C7D57CB-9819-6CDA-E0DC-EA1C3453ABD8}"/>
              </a:ext>
            </a:extLst>
          </p:cNvPr>
          <p:cNvSpPr txBox="1"/>
          <p:nvPr/>
        </p:nvSpPr>
        <p:spPr>
          <a:xfrm>
            <a:off x="3847985" y="6792946"/>
            <a:ext cx="3010015" cy="923330"/>
          </a:xfrm>
          <a:prstGeom prst="rect">
            <a:avLst/>
          </a:prstGeom>
          <a:noFill/>
        </p:spPr>
        <p:txBody>
          <a:bodyPr wrap="square" rtlCol="0">
            <a:spAutoFit/>
          </a:bodyPr>
          <a:lstStyle/>
          <a:p>
            <a:pPr algn="ctr"/>
            <a:r>
              <a:rPr lang="en-GB" dirty="0"/>
              <a:t>Remember, the events and club calendar can be accessed on the       School Ping  app.</a:t>
            </a:r>
          </a:p>
        </p:txBody>
      </p:sp>
      <p:pic>
        <p:nvPicPr>
          <p:cNvPr id="12" name="Picture 11">
            <a:extLst>
              <a:ext uri="{FF2B5EF4-FFF2-40B4-BE49-F238E27FC236}">
                <a16:creationId xmlns:a16="http://schemas.microsoft.com/office/drawing/2014/main" id="{E776815B-8B53-3EEE-F721-62227F538D6B}"/>
              </a:ext>
            </a:extLst>
          </p:cNvPr>
          <p:cNvPicPr>
            <a:picLocks noChangeAspect="1"/>
          </p:cNvPicPr>
          <p:nvPr/>
        </p:nvPicPr>
        <p:blipFill>
          <a:blip r:embed="rId4"/>
          <a:srcRect l="40631" t="31040" r="40631" b="60882"/>
          <a:stretch/>
        </p:blipFill>
        <p:spPr>
          <a:xfrm>
            <a:off x="4779524" y="7360068"/>
            <a:ext cx="1392537" cy="337682"/>
          </a:xfrm>
          <a:prstGeom prst="rect">
            <a:avLst/>
          </a:prstGeom>
        </p:spPr>
      </p:pic>
      <p:graphicFrame>
        <p:nvGraphicFramePr>
          <p:cNvPr id="11" name="Table 10">
            <a:extLst>
              <a:ext uri="{FF2B5EF4-FFF2-40B4-BE49-F238E27FC236}">
                <a16:creationId xmlns:a16="http://schemas.microsoft.com/office/drawing/2014/main" id="{D7D2BF3F-5B39-56ED-2EBE-9613C0FA2CEA}"/>
              </a:ext>
            </a:extLst>
          </p:cNvPr>
          <p:cNvGraphicFramePr>
            <a:graphicFrameLocks noGrp="1"/>
          </p:cNvGraphicFramePr>
          <p:nvPr>
            <p:extLst>
              <p:ext uri="{D42A27DB-BD31-4B8C-83A1-F6EECF244321}">
                <p14:modId xmlns:p14="http://schemas.microsoft.com/office/powerpoint/2010/main" val="1588098303"/>
              </p:ext>
            </p:extLst>
          </p:nvPr>
        </p:nvGraphicFramePr>
        <p:xfrm>
          <a:off x="286681" y="1801400"/>
          <a:ext cx="6426198" cy="4751039"/>
        </p:xfrm>
        <a:graphic>
          <a:graphicData uri="http://schemas.openxmlformats.org/drawingml/2006/table">
            <a:tbl>
              <a:tblPr firstRow="1" bandRow="1">
                <a:tableStyleId>{93296810-A885-4BE3-A3E7-6D5BEEA58F35}</a:tableStyleId>
              </a:tblPr>
              <a:tblGrid>
                <a:gridCol w="1407837">
                  <a:extLst>
                    <a:ext uri="{9D8B030D-6E8A-4147-A177-3AD203B41FA5}">
                      <a16:colId xmlns:a16="http://schemas.microsoft.com/office/drawing/2014/main" val="2965577102"/>
                    </a:ext>
                  </a:extLst>
                </a:gridCol>
                <a:gridCol w="2420282">
                  <a:extLst>
                    <a:ext uri="{9D8B030D-6E8A-4147-A177-3AD203B41FA5}">
                      <a16:colId xmlns:a16="http://schemas.microsoft.com/office/drawing/2014/main" val="3792475619"/>
                    </a:ext>
                  </a:extLst>
                </a:gridCol>
                <a:gridCol w="2598079">
                  <a:extLst>
                    <a:ext uri="{9D8B030D-6E8A-4147-A177-3AD203B41FA5}">
                      <a16:colId xmlns:a16="http://schemas.microsoft.com/office/drawing/2014/main" val="1609997902"/>
                    </a:ext>
                  </a:extLst>
                </a:gridCol>
              </a:tblGrid>
              <a:tr h="487962">
                <a:tc>
                  <a:txBody>
                    <a:bodyPr/>
                    <a:lstStyle/>
                    <a:p>
                      <a:pPr algn="ctr"/>
                      <a:r>
                        <a:rPr lang="en-GB" sz="2000" dirty="0"/>
                        <a:t>Club</a:t>
                      </a:r>
                      <a:endParaRPr lang="en-GB" sz="2000" dirty="0">
                        <a:latin typeface="Calibri" panose="020F0502020204030204" pitchFamily="34" charset="0"/>
                        <a:cs typeface="Calibri" panose="020F0502020204030204" pitchFamily="34" charset="0"/>
                      </a:endParaRPr>
                    </a:p>
                  </a:txBody>
                  <a:tcPr/>
                </a:tc>
                <a:tc>
                  <a:txBody>
                    <a:bodyPr/>
                    <a:lstStyle/>
                    <a:p>
                      <a:pPr algn="ctr"/>
                      <a:r>
                        <a:rPr lang="en-GB" sz="2000" dirty="0"/>
                        <a:t>Morning</a:t>
                      </a:r>
                      <a:endParaRPr lang="en-GB" sz="2000" dirty="0">
                        <a:latin typeface="Calibri" panose="020F0502020204030204" pitchFamily="34" charset="0"/>
                        <a:cs typeface="Calibri" panose="020F0502020204030204" pitchFamily="34" charset="0"/>
                      </a:endParaRPr>
                    </a:p>
                  </a:txBody>
                  <a:tcPr/>
                </a:tc>
                <a:tc>
                  <a:txBody>
                    <a:bodyPr/>
                    <a:lstStyle/>
                    <a:p>
                      <a:pPr algn="ctr"/>
                      <a:r>
                        <a:rPr lang="en-GB" sz="2000" dirty="0"/>
                        <a:t>Afternoon</a:t>
                      </a:r>
                      <a:endParaRPr lang="en-GB"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88459488"/>
                  </a:ext>
                </a:extLst>
              </a:tr>
              <a:tr h="366740">
                <a:tc>
                  <a:txBody>
                    <a:bodyPr/>
                    <a:lstStyle/>
                    <a:p>
                      <a:pPr algn="ctr">
                        <a:lnSpc>
                          <a:spcPct val="107000"/>
                        </a:lnSpc>
                      </a:pPr>
                      <a:r>
                        <a:rPr lang="en-GB" sz="1800" b="1" kern="100" dirty="0">
                          <a:solidFill>
                            <a:srgbClr val="000000"/>
                          </a:solidFill>
                          <a:effectLst/>
                          <a:latin typeface="Calibri" panose="020F0502020204030204" pitchFamily="34" charset="0"/>
                          <a:ea typeface="Aptos" panose="02110004020202020204"/>
                          <a:cs typeface="Calibri" panose="020F0502020204030204" pitchFamily="34" charset="0"/>
                        </a:rPr>
                        <a:t>Monday</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effectLst/>
                          <a:latin typeface="Calibri" panose="020F0502020204030204" pitchFamily="34" charset="0"/>
                          <a:ea typeface="Aptos" panose="02110004020202020204"/>
                          <a:cs typeface="Calibri" panose="020F0502020204030204" pitchFamily="34" charset="0"/>
                        </a:rPr>
                        <a:t>KS2 Hockey Team</a:t>
                      </a: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Year 4 </a:t>
                      </a:r>
                      <a:r>
                        <a:rPr lang="en-GB" sz="1800" kern="100" dirty="0" err="1">
                          <a:solidFill>
                            <a:srgbClr val="000000"/>
                          </a:solidFill>
                          <a:effectLst/>
                          <a:latin typeface="Calibri" panose="020F0502020204030204" pitchFamily="34" charset="0"/>
                          <a:ea typeface="Aptos" panose="02110004020202020204"/>
                          <a:cs typeface="Calibri" panose="020F0502020204030204" pitchFamily="34" charset="0"/>
                        </a:rPr>
                        <a:t>Multisports</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extLst>
                  <a:ext uri="{0D108BD9-81ED-4DB2-BD59-A6C34878D82A}">
                    <a16:rowId xmlns:a16="http://schemas.microsoft.com/office/drawing/2014/main" val="2409497384"/>
                  </a:ext>
                </a:extLst>
              </a:tr>
              <a:tr h="366740">
                <a:tc>
                  <a:txBody>
                    <a:bodyPr/>
                    <a:lstStyle/>
                    <a:p>
                      <a:pPr algn="ctr">
                        <a:lnSpc>
                          <a:spcPct val="107000"/>
                        </a:lnSpc>
                      </a:pP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effectLst/>
                          <a:latin typeface="Calibri" panose="020F0502020204030204" pitchFamily="34" charset="0"/>
                          <a:ea typeface="Aptos" panose="02110004020202020204"/>
                          <a:cs typeface="Calibri" panose="020F0502020204030204" pitchFamily="34" charset="0"/>
                        </a:rPr>
                        <a:t>Year 6 Computing</a:t>
                      </a:r>
                    </a:p>
                  </a:txBody>
                  <a:tcPr marL="68580" marR="68580" marT="0" marB="0" anchor="ctr"/>
                </a:tc>
                <a:extLst>
                  <a:ext uri="{0D108BD9-81ED-4DB2-BD59-A6C34878D82A}">
                    <a16:rowId xmlns:a16="http://schemas.microsoft.com/office/drawing/2014/main" val="1653571090"/>
                  </a:ext>
                </a:extLst>
              </a:tr>
              <a:tr h="366740">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GB" sz="1800" b="1" kern="100" dirty="0">
                          <a:solidFill>
                            <a:srgbClr val="000000"/>
                          </a:solidFill>
                          <a:effectLst/>
                          <a:latin typeface="Calibri" panose="020F0502020204030204" pitchFamily="34" charset="0"/>
                          <a:ea typeface="Aptos" panose="02110004020202020204"/>
                          <a:cs typeface="Calibri" panose="020F0502020204030204" pitchFamily="34" charset="0"/>
                        </a:rPr>
                        <a:t>Tuesday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Dance Festival Rehearsals</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KS2 Choir</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extLst>
                  <a:ext uri="{0D108BD9-81ED-4DB2-BD59-A6C34878D82A}">
                    <a16:rowId xmlns:a16="http://schemas.microsoft.com/office/drawing/2014/main" val="3750554705"/>
                  </a:ext>
                </a:extLst>
              </a:tr>
              <a:tr h="366740">
                <a:tc>
                  <a:txBody>
                    <a:bodyPr/>
                    <a:lstStyle/>
                    <a:p>
                      <a:pPr algn="ctr">
                        <a:lnSpc>
                          <a:spcPct val="107000"/>
                        </a:lnSpc>
                      </a:pPr>
                      <a:r>
                        <a:rPr lang="en-GB" sz="1800" b="1"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effectLst/>
                          <a:latin typeface="Calibri" panose="020F0502020204030204" pitchFamily="34" charset="0"/>
                          <a:ea typeface="Aptos" panose="02110004020202020204"/>
                          <a:cs typeface="Calibri" panose="020F0502020204030204" pitchFamily="34" charset="0"/>
                        </a:rPr>
                        <a:t>Rights Respect Club</a:t>
                      </a:r>
                    </a:p>
                  </a:txBody>
                  <a:tcPr marL="68580" marR="68580" marT="0" marB="0" anchor="ctr"/>
                </a:tc>
                <a:extLst>
                  <a:ext uri="{0D108BD9-81ED-4DB2-BD59-A6C34878D82A}">
                    <a16:rowId xmlns:a16="http://schemas.microsoft.com/office/drawing/2014/main" val="1010596707"/>
                  </a:ext>
                </a:extLst>
              </a:tr>
              <a:tr h="366740">
                <a:tc>
                  <a:txBody>
                    <a:bodyPr/>
                    <a:lstStyle/>
                    <a:p>
                      <a:pPr algn="ctr">
                        <a:lnSpc>
                          <a:spcPct val="107000"/>
                        </a:lnSpc>
                      </a:pPr>
                      <a:r>
                        <a:rPr lang="en-GB" sz="1800" b="1"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Year 2B Art</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extLst>
                  <a:ext uri="{0D108BD9-81ED-4DB2-BD59-A6C34878D82A}">
                    <a16:rowId xmlns:a16="http://schemas.microsoft.com/office/drawing/2014/main" val="3628739655"/>
                  </a:ext>
                </a:extLst>
              </a:tr>
              <a:tr h="183370">
                <a:tc>
                  <a:txBody>
                    <a:bodyPr/>
                    <a:lstStyle/>
                    <a:p>
                      <a:pPr algn="ctr">
                        <a:lnSpc>
                          <a:spcPct val="107000"/>
                        </a:lnSpc>
                      </a:pPr>
                      <a:r>
                        <a:rPr lang="en-GB" sz="1800" b="1" kern="10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KS2 Steel Pan Band</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extLst>
                  <a:ext uri="{0D108BD9-81ED-4DB2-BD59-A6C34878D82A}">
                    <a16:rowId xmlns:a16="http://schemas.microsoft.com/office/drawing/2014/main" val="564455645"/>
                  </a:ext>
                </a:extLst>
              </a:tr>
              <a:tr h="183370">
                <a:tc>
                  <a:txBody>
                    <a:bodyPr/>
                    <a:lstStyle/>
                    <a:p>
                      <a:pPr algn="ctr">
                        <a:lnSpc>
                          <a:spcPct val="107000"/>
                        </a:lnSpc>
                      </a:pPr>
                      <a:endParaRPr lang="en-GB" sz="1800" kern="10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effectLst/>
                          <a:latin typeface="Calibri" panose="020F0502020204030204" pitchFamily="34" charset="0"/>
                          <a:ea typeface="Aptos" panose="02110004020202020204"/>
                          <a:cs typeface="Calibri" panose="020F0502020204030204" pitchFamily="34" charset="0"/>
                        </a:rPr>
                        <a:t>Year 3/4 Football</a:t>
                      </a:r>
                    </a:p>
                  </a:txBody>
                  <a:tcPr marL="68580" marR="68580" marT="0" marB="0" anchor="ctr"/>
                </a:tc>
                <a:extLst>
                  <a:ext uri="{0D108BD9-81ED-4DB2-BD59-A6C34878D82A}">
                    <a16:rowId xmlns:a16="http://schemas.microsoft.com/office/drawing/2014/main" val="2281475706"/>
                  </a:ext>
                </a:extLst>
              </a:tr>
              <a:tr h="366740">
                <a:tc>
                  <a:txBody>
                    <a:bodyPr/>
                    <a:lstStyle/>
                    <a:p>
                      <a:pPr algn="ctr">
                        <a:lnSpc>
                          <a:spcPct val="107000"/>
                        </a:lnSpc>
                      </a:pPr>
                      <a:r>
                        <a:rPr lang="en-GB" sz="1800" b="1" kern="100">
                          <a:solidFill>
                            <a:srgbClr val="000000"/>
                          </a:solidFill>
                          <a:effectLst/>
                          <a:latin typeface="Calibri" panose="020F0502020204030204" pitchFamily="34" charset="0"/>
                          <a:ea typeface="Aptos" panose="02110004020202020204"/>
                          <a:cs typeface="Calibri" panose="020F0502020204030204" pitchFamily="34" charset="0"/>
                        </a:rPr>
                        <a:t>Wednesday</a:t>
                      </a:r>
                      <a:endParaRPr lang="en-GB" sz="1800" kern="10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School Football Team</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extLst>
                  <a:ext uri="{0D108BD9-81ED-4DB2-BD59-A6C34878D82A}">
                    <a16:rowId xmlns:a16="http://schemas.microsoft.com/office/drawing/2014/main" val="3449070386"/>
                  </a:ext>
                </a:extLst>
              </a:tr>
              <a:tr h="366740">
                <a:tc>
                  <a:txBody>
                    <a:bodyPr/>
                    <a:lstStyle/>
                    <a:p>
                      <a:pPr algn="ctr">
                        <a:lnSpc>
                          <a:spcPct val="107000"/>
                        </a:lnSpc>
                      </a:pPr>
                      <a:r>
                        <a:rPr lang="en-GB" sz="1800" b="1" kern="100">
                          <a:solidFill>
                            <a:srgbClr val="000000"/>
                          </a:solidFill>
                          <a:effectLst/>
                          <a:latin typeface="Calibri" panose="020F0502020204030204" pitchFamily="34" charset="0"/>
                          <a:ea typeface="Aptos" panose="02110004020202020204"/>
                          <a:cs typeface="Calibri" panose="020F0502020204030204" pitchFamily="34" charset="0"/>
                        </a:rPr>
                        <a:t>Thursday</a:t>
                      </a:r>
                      <a:endParaRPr lang="en-GB" sz="1800" kern="10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4/5/6 Girls Football</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Dance Festival Rehearsal</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extLst>
                  <a:ext uri="{0D108BD9-81ED-4DB2-BD59-A6C34878D82A}">
                    <a16:rowId xmlns:a16="http://schemas.microsoft.com/office/drawing/2014/main" val="1838286705"/>
                  </a:ext>
                </a:extLst>
              </a:tr>
              <a:tr h="183370">
                <a:tc>
                  <a:txBody>
                    <a:bodyPr/>
                    <a:lstStyle/>
                    <a:p>
                      <a:pPr algn="ctr">
                        <a:lnSpc>
                          <a:spcPct val="107000"/>
                        </a:lnSpc>
                      </a:pPr>
                      <a:r>
                        <a:rPr lang="en-GB" sz="1800" b="1"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UKS2 Guitar</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extLst>
                  <a:ext uri="{0D108BD9-81ED-4DB2-BD59-A6C34878D82A}">
                    <a16:rowId xmlns:a16="http://schemas.microsoft.com/office/drawing/2014/main" val="2958280637"/>
                  </a:ext>
                </a:extLst>
              </a:tr>
              <a:tr h="183370">
                <a:tc>
                  <a:txBody>
                    <a:bodyPr/>
                    <a:lstStyle/>
                    <a:p>
                      <a:pPr algn="ctr">
                        <a:lnSpc>
                          <a:spcPct val="107000"/>
                        </a:lnSpc>
                      </a:pP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effectLst/>
                          <a:latin typeface="Calibri" panose="020F0502020204030204" pitchFamily="34" charset="0"/>
                          <a:ea typeface="Aptos" panose="02110004020202020204"/>
                          <a:cs typeface="Calibri" panose="020F0502020204030204" pitchFamily="34" charset="0"/>
                        </a:rPr>
                        <a:t>Year 4 Spanish Club</a:t>
                      </a:r>
                    </a:p>
                  </a:txBody>
                  <a:tcPr marL="68580" marR="68580" marT="0" marB="0" anchor="ctr"/>
                </a:tc>
                <a:extLst>
                  <a:ext uri="{0D108BD9-81ED-4DB2-BD59-A6C34878D82A}">
                    <a16:rowId xmlns:a16="http://schemas.microsoft.com/office/drawing/2014/main" val="2529315180"/>
                  </a:ext>
                </a:extLst>
              </a:tr>
              <a:tr h="366740">
                <a:tc>
                  <a:txBody>
                    <a:bodyPr/>
                    <a:lstStyle/>
                    <a:p>
                      <a:pPr algn="ctr">
                        <a:lnSpc>
                          <a:spcPct val="107000"/>
                        </a:lnSpc>
                      </a:pPr>
                      <a:r>
                        <a:rPr lang="en-GB" sz="1800" b="1" kern="100" dirty="0">
                          <a:solidFill>
                            <a:srgbClr val="000000"/>
                          </a:solidFill>
                          <a:effectLst/>
                          <a:latin typeface="Calibri" panose="020F0502020204030204" pitchFamily="34" charset="0"/>
                          <a:ea typeface="Aptos" panose="02110004020202020204"/>
                          <a:cs typeface="Calibri" panose="020F0502020204030204" pitchFamily="34" charset="0"/>
                        </a:rPr>
                        <a:t>Friday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Year 4 Tennis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tc>
                  <a:txBody>
                    <a:bodyPr/>
                    <a:lstStyle/>
                    <a:p>
                      <a:pPr algn="ctr">
                        <a:lnSpc>
                          <a:spcPct val="107000"/>
                        </a:lnSpc>
                      </a:pPr>
                      <a:r>
                        <a:rPr lang="en-GB" sz="1800" kern="100" dirty="0">
                          <a:solidFill>
                            <a:srgbClr val="000000"/>
                          </a:solidFill>
                          <a:effectLst/>
                          <a:latin typeface="Calibri" panose="020F0502020204030204" pitchFamily="34" charset="0"/>
                          <a:ea typeface="Aptos" panose="02110004020202020204"/>
                          <a:cs typeface="Calibri" panose="020F0502020204030204" pitchFamily="34" charset="0"/>
                        </a:rPr>
                        <a:t> </a:t>
                      </a:r>
                      <a:endParaRPr lang="en-GB" sz="1800" kern="100" dirty="0">
                        <a:effectLst/>
                        <a:latin typeface="Calibri" panose="020F0502020204030204" pitchFamily="34" charset="0"/>
                        <a:ea typeface="Aptos" panose="02110004020202020204"/>
                        <a:cs typeface="Calibri" panose="020F0502020204030204" pitchFamily="34" charset="0"/>
                      </a:endParaRPr>
                    </a:p>
                  </a:txBody>
                  <a:tcPr marL="68580" marR="68580" marT="0" marB="0" anchor="ctr"/>
                </a:tc>
                <a:extLst>
                  <a:ext uri="{0D108BD9-81ED-4DB2-BD59-A6C34878D82A}">
                    <a16:rowId xmlns:a16="http://schemas.microsoft.com/office/drawing/2014/main" val="1688701534"/>
                  </a:ext>
                </a:extLst>
              </a:tr>
            </a:tbl>
          </a:graphicData>
        </a:graphic>
      </p:graphicFrame>
      <p:sp>
        <p:nvSpPr>
          <p:cNvPr id="2" name="TextBox 1">
            <a:extLst>
              <a:ext uri="{FF2B5EF4-FFF2-40B4-BE49-F238E27FC236}">
                <a16:creationId xmlns:a16="http://schemas.microsoft.com/office/drawing/2014/main" id="{943EE3D1-38C2-07AC-C310-943400651AFD}"/>
              </a:ext>
            </a:extLst>
          </p:cNvPr>
          <p:cNvSpPr txBox="1"/>
          <p:nvPr/>
        </p:nvSpPr>
        <p:spPr>
          <a:xfrm>
            <a:off x="233843" y="1251343"/>
            <a:ext cx="5378063" cy="584775"/>
          </a:xfrm>
          <a:prstGeom prst="rect">
            <a:avLst/>
          </a:prstGeom>
          <a:noFill/>
        </p:spPr>
        <p:txBody>
          <a:bodyPr wrap="square" rtlCol="0">
            <a:spAutoFit/>
          </a:bodyPr>
          <a:lstStyle/>
          <a:p>
            <a:r>
              <a:rPr lang="en-GB" sz="3200" b="1" dirty="0">
                <a:latin typeface="Aptos" panose="02110004020202020204"/>
                <a:cs typeface="Calibri" panose="020F0502020204030204" pitchFamily="34" charset="0"/>
              </a:rPr>
              <a:t>Extra-Curricular Clubs Spring 2</a:t>
            </a:r>
          </a:p>
        </p:txBody>
      </p:sp>
    </p:spTree>
    <p:extLst>
      <p:ext uri="{BB962C8B-B14F-4D97-AF65-F5344CB8AC3E}">
        <p14:creationId xmlns:p14="http://schemas.microsoft.com/office/powerpoint/2010/main" val="2544166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39BD09-D432-B1D9-E5DE-981FDC514FFC}"/>
              </a:ext>
            </a:extLst>
          </p:cNvPr>
          <p:cNvSpPr/>
          <p:nvPr/>
        </p:nvSpPr>
        <p:spPr>
          <a:xfrm>
            <a:off x="1581150" y="1822"/>
            <a:ext cx="5276850" cy="1158949"/>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Notices</a:t>
            </a:r>
          </a:p>
        </p:txBody>
      </p:sp>
      <p:pic>
        <p:nvPicPr>
          <p:cNvPr id="3" name="Picture 2">
            <a:extLst>
              <a:ext uri="{FF2B5EF4-FFF2-40B4-BE49-F238E27FC236}">
                <a16:creationId xmlns:a16="http://schemas.microsoft.com/office/drawing/2014/main" id="{09C324A0-E3AD-BDEC-3C12-C37B5084A3F5}"/>
              </a:ext>
            </a:extLst>
          </p:cNvPr>
          <p:cNvPicPr>
            <a:picLocks noChangeAspect="1"/>
          </p:cNvPicPr>
          <p:nvPr/>
        </p:nvPicPr>
        <p:blipFill rotWithShape="1">
          <a:blip r:embed="rId2"/>
          <a:srcRect l="12026" r="11603"/>
          <a:stretch/>
        </p:blipFill>
        <p:spPr>
          <a:xfrm>
            <a:off x="76201" y="0"/>
            <a:ext cx="1428750" cy="1337973"/>
          </a:xfrm>
          <a:prstGeom prst="round2DiagRect">
            <a:avLst/>
          </a:prstGeom>
        </p:spPr>
      </p:pic>
      <p:pic>
        <p:nvPicPr>
          <p:cNvPr id="13" name="Picture 12">
            <a:extLst>
              <a:ext uri="{FF2B5EF4-FFF2-40B4-BE49-F238E27FC236}">
                <a16:creationId xmlns:a16="http://schemas.microsoft.com/office/drawing/2014/main" id="{80F5C64F-7372-3AAD-F772-982D4641B5C6}"/>
              </a:ext>
            </a:extLst>
          </p:cNvPr>
          <p:cNvPicPr>
            <a:picLocks noChangeAspect="1"/>
          </p:cNvPicPr>
          <p:nvPr/>
        </p:nvPicPr>
        <p:blipFill>
          <a:blip r:embed="rId3"/>
          <a:stretch>
            <a:fillRect/>
          </a:stretch>
        </p:blipFill>
        <p:spPr>
          <a:xfrm rot="289332">
            <a:off x="47588" y="2621280"/>
            <a:ext cx="3526192" cy="5821680"/>
          </a:xfrm>
          <a:prstGeom prst="rect">
            <a:avLst/>
          </a:prstGeom>
        </p:spPr>
      </p:pic>
      <p:sp>
        <p:nvSpPr>
          <p:cNvPr id="8" name="TextBox 7">
            <a:extLst>
              <a:ext uri="{FF2B5EF4-FFF2-40B4-BE49-F238E27FC236}">
                <a16:creationId xmlns:a16="http://schemas.microsoft.com/office/drawing/2014/main" id="{C8F3116C-F57F-179F-49C2-BA8E46448C6D}"/>
              </a:ext>
            </a:extLst>
          </p:cNvPr>
          <p:cNvSpPr txBox="1"/>
          <p:nvPr/>
        </p:nvSpPr>
        <p:spPr>
          <a:xfrm>
            <a:off x="335374" y="3386826"/>
            <a:ext cx="2718733" cy="4524315"/>
          </a:xfrm>
          <a:prstGeom prst="rect">
            <a:avLst/>
          </a:prstGeom>
          <a:noFill/>
        </p:spPr>
        <p:txBody>
          <a:bodyPr wrap="square" rtlCol="0">
            <a:spAutoFit/>
          </a:bodyPr>
          <a:lstStyle/>
          <a:p>
            <a:r>
              <a:rPr lang="en-GB" b="1" u="sng" dirty="0">
                <a:latin typeface="MV Boli" panose="02000500030200090000" pitchFamily="2" charset="0"/>
                <a:cs typeface="MV Boli" panose="02000500030200090000" pitchFamily="2" charset="0"/>
              </a:rPr>
              <a:t>World Book Day 2025</a:t>
            </a:r>
          </a:p>
          <a:p>
            <a:r>
              <a:rPr lang="en-GB" dirty="0">
                <a:latin typeface="MV Boli" panose="02000500030200090000" pitchFamily="2" charset="0"/>
                <a:cs typeface="MV Boli" panose="02000500030200090000" pitchFamily="2" charset="0"/>
              </a:rPr>
              <a:t>We will celebrate World Book Day on Friday 7</a:t>
            </a:r>
            <a:r>
              <a:rPr lang="en-GB" baseline="30000" dirty="0">
                <a:latin typeface="MV Boli" panose="02000500030200090000" pitchFamily="2" charset="0"/>
                <a:cs typeface="MV Boli" panose="02000500030200090000" pitchFamily="2" charset="0"/>
              </a:rPr>
              <a:t>th</a:t>
            </a:r>
            <a:r>
              <a:rPr lang="en-GB" dirty="0">
                <a:latin typeface="MV Boli" panose="02000500030200090000" pitchFamily="2" charset="0"/>
                <a:cs typeface="MV Boli" panose="02000500030200090000" pitchFamily="2" charset="0"/>
              </a:rPr>
              <a:t> March which is the first Friday after half term</a:t>
            </a:r>
            <a:r>
              <a:rPr lang="en-GB" dirty="0">
                <a:latin typeface="Comic Sans MS" panose="030F0702030302020204" pitchFamily="66" charset="0"/>
                <a:cs typeface="MV Boli" panose="02000500030200090000" pitchFamily="2" charset="0"/>
              </a:rPr>
              <a:t>.</a:t>
            </a:r>
          </a:p>
          <a:p>
            <a:endParaRPr lang="en-GB" dirty="0">
              <a:latin typeface="MV Boli" panose="02000500030200090000" pitchFamily="2" charset="0"/>
              <a:cs typeface="MV Boli" panose="02000500030200090000" pitchFamily="2" charset="0"/>
            </a:endParaRPr>
          </a:p>
          <a:p>
            <a:r>
              <a:rPr lang="en-GB" dirty="0">
                <a:latin typeface="MV Boli" panose="02000500030200090000" pitchFamily="2" charset="0"/>
                <a:cs typeface="MV Boli" panose="02000500030200090000" pitchFamily="2" charset="0"/>
              </a:rPr>
              <a:t>Information has been provided regarding what the children will be involved in, and we hope that it will be an enjoyable day which supports everyone to engage in reading and books</a:t>
            </a:r>
            <a:r>
              <a:rPr lang="en-GB" dirty="0">
                <a:latin typeface="Comic Sans MS" panose="030F0702030302020204" pitchFamily="66" charset="0"/>
                <a:cs typeface="MV Boli" panose="02000500030200090000" pitchFamily="2" charset="0"/>
              </a:rPr>
              <a:t>.</a:t>
            </a:r>
            <a:endParaRPr lang="en-GB" dirty="0">
              <a:latin typeface="Comic Sans MS" panose="030F0702030302020204" pitchFamily="66" charset="0"/>
              <a:cs typeface="Calibri" panose="020F0502020204030204" pitchFamily="34" charset="0"/>
            </a:endParaRPr>
          </a:p>
        </p:txBody>
      </p:sp>
      <p:pic>
        <p:nvPicPr>
          <p:cNvPr id="10" name="Picture 9">
            <a:extLst>
              <a:ext uri="{FF2B5EF4-FFF2-40B4-BE49-F238E27FC236}">
                <a16:creationId xmlns:a16="http://schemas.microsoft.com/office/drawing/2014/main" id="{9EB3928A-3644-A11C-AC9D-2B8D31E48FD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155" y="8099755"/>
            <a:ext cx="6704025" cy="3909060"/>
          </a:xfrm>
          <a:prstGeom prst="rect">
            <a:avLst/>
          </a:prstGeom>
        </p:spPr>
      </p:pic>
      <p:sp>
        <p:nvSpPr>
          <p:cNvPr id="12" name="TextBox 11">
            <a:extLst>
              <a:ext uri="{FF2B5EF4-FFF2-40B4-BE49-F238E27FC236}">
                <a16:creationId xmlns:a16="http://schemas.microsoft.com/office/drawing/2014/main" id="{9FFFCED0-344D-4080-AD62-B99602C6757C}"/>
              </a:ext>
            </a:extLst>
          </p:cNvPr>
          <p:cNvSpPr txBox="1"/>
          <p:nvPr/>
        </p:nvSpPr>
        <p:spPr>
          <a:xfrm rot="21090415">
            <a:off x="554612" y="8620335"/>
            <a:ext cx="5482721" cy="2862322"/>
          </a:xfrm>
          <a:prstGeom prst="rect">
            <a:avLst/>
          </a:prstGeom>
          <a:noFill/>
        </p:spPr>
        <p:txBody>
          <a:bodyPr wrap="square" rtlCol="0">
            <a:spAutoFit/>
          </a:bodyPr>
          <a:lstStyle/>
          <a:p>
            <a:r>
              <a:rPr lang="en-GB" b="1" u="sng" dirty="0">
                <a:latin typeface="MV Boli" panose="02000500030200090000" pitchFamily="2" charset="0"/>
                <a:cs typeface="MV Boli" panose="02000500030200090000" pitchFamily="2" charset="0"/>
              </a:rPr>
              <a:t>Message from Year 6 Head Children</a:t>
            </a:r>
          </a:p>
          <a:p>
            <a:r>
              <a:rPr lang="en-GB" b="1" dirty="0">
                <a:latin typeface="MV Boli" panose="02000500030200090000" pitchFamily="2" charset="0"/>
                <a:cs typeface="MV Boli" panose="02000500030200090000" pitchFamily="2" charset="0"/>
              </a:rPr>
              <a:t>It has been a brilliant new term for the children, even if the weather has not been so brilliant</a:t>
            </a:r>
            <a:r>
              <a:rPr lang="en-GB" b="1" dirty="0">
                <a:latin typeface="Comic Sans MS" panose="030F0702030302020204" pitchFamily="66" charset="0"/>
                <a:cs typeface="MV Boli" panose="02000500030200090000" pitchFamily="2" charset="0"/>
              </a:rPr>
              <a:t>.</a:t>
            </a:r>
            <a:r>
              <a:rPr lang="en-GB" b="1" dirty="0">
                <a:latin typeface="MV Boli" panose="02000500030200090000" pitchFamily="2" charset="0"/>
                <a:cs typeface="MV Boli" panose="02000500030200090000" pitchFamily="2" charset="0"/>
              </a:rPr>
              <a:t> The gloomy weather has not stopped many fun activities taking place</a:t>
            </a:r>
            <a:r>
              <a:rPr lang="en-GB" b="1" dirty="0">
                <a:latin typeface="Comic Sans MS" panose="030F0702030302020204" pitchFamily="66" charset="0"/>
                <a:cs typeface="MV Boli" panose="02000500030200090000" pitchFamily="2" charset="0"/>
              </a:rPr>
              <a:t> </a:t>
            </a:r>
            <a:r>
              <a:rPr lang="en-GB" b="1" dirty="0">
                <a:latin typeface="MV Boli" panose="02000500030200090000" pitchFamily="2" charset="0"/>
                <a:cs typeface="MV Boli" panose="02000500030200090000" pitchFamily="2" charset="0"/>
              </a:rPr>
              <a:t>which you can read about in this newsletter or on our website</a:t>
            </a:r>
            <a:r>
              <a:rPr lang="en-GB" b="1" dirty="0">
                <a:latin typeface="Comic Sans MS" panose="030F0702030302020204" pitchFamily="66" charset="0"/>
                <a:cs typeface="MV Boli" panose="02000500030200090000" pitchFamily="2" charset="0"/>
              </a:rPr>
              <a:t>. </a:t>
            </a:r>
            <a:r>
              <a:rPr lang="en-GB" b="1" dirty="0">
                <a:latin typeface="MV Boli" panose="02000500030200090000" pitchFamily="2" charset="0"/>
                <a:cs typeface="MV Boli" panose="02000500030200090000" pitchFamily="2" charset="0"/>
              </a:rPr>
              <a:t>When they arrived back in January, lots of the Year 6 New Year’s resolutions were to work their hardest and to maintain a positive attitude and this has definitely been achieved!</a:t>
            </a:r>
            <a:endParaRPr lang="en-GB" sz="1100" dirty="0">
              <a:latin typeface="Comic Sans MS" panose="030F0702030302020204" pitchFamily="66" charset="0"/>
              <a:cs typeface="Calibri" panose="020F0502020204030204" pitchFamily="34" charset="0"/>
            </a:endParaRPr>
          </a:p>
        </p:txBody>
      </p:sp>
      <p:pic>
        <p:nvPicPr>
          <p:cNvPr id="14" name="Picture 13">
            <a:extLst>
              <a:ext uri="{FF2B5EF4-FFF2-40B4-BE49-F238E27FC236}">
                <a16:creationId xmlns:a16="http://schemas.microsoft.com/office/drawing/2014/main" id="{F1B5075D-A41C-B283-1361-69F10A2BFE92}"/>
              </a:ext>
            </a:extLst>
          </p:cNvPr>
          <p:cNvPicPr>
            <a:picLocks noChangeAspect="1"/>
          </p:cNvPicPr>
          <p:nvPr/>
        </p:nvPicPr>
        <p:blipFill>
          <a:blip r:embed="rId5"/>
          <a:stretch>
            <a:fillRect/>
          </a:stretch>
        </p:blipFill>
        <p:spPr>
          <a:xfrm rot="621844">
            <a:off x="3421380" y="1183859"/>
            <a:ext cx="3473630" cy="5324274"/>
          </a:xfrm>
          <a:prstGeom prst="rect">
            <a:avLst/>
          </a:prstGeom>
        </p:spPr>
      </p:pic>
      <p:sp>
        <p:nvSpPr>
          <p:cNvPr id="2" name="TextBox 1">
            <a:extLst>
              <a:ext uri="{FF2B5EF4-FFF2-40B4-BE49-F238E27FC236}">
                <a16:creationId xmlns:a16="http://schemas.microsoft.com/office/drawing/2014/main" id="{BEFD37ED-BD18-B0CD-B4B3-AE71B02EA6B2}"/>
              </a:ext>
            </a:extLst>
          </p:cNvPr>
          <p:cNvSpPr txBox="1"/>
          <p:nvPr/>
        </p:nvSpPr>
        <p:spPr>
          <a:xfrm rot="219321">
            <a:off x="3695448" y="1856588"/>
            <a:ext cx="2893054" cy="3970318"/>
          </a:xfrm>
          <a:prstGeom prst="rect">
            <a:avLst/>
          </a:prstGeom>
          <a:noFill/>
        </p:spPr>
        <p:txBody>
          <a:bodyPr wrap="square" rtlCol="0">
            <a:spAutoFit/>
          </a:bodyPr>
          <a:lstStyle/>
          <a:p>
            <a:pPr algn="ctr"/>
            <a:r>
              <a:rPr lang="en-GB" b="1" u="sng" dirty="0">
                <a:latin typeface="MV Boli" panose="02000500030200090000" pitchFamily="2" charset="0"/>
                <a:cs typeface="MV Boli" panose="02000500030200090000" pitchFamily="2" charset="0"/>
              </a:rPr>
              <a:t>Open Evenings</a:t>
            </a:r>
          </a:p>
          <a:p>
            <a:r>
              <a:rPr lang="en-US" i="0" u="none" strike="noStrike" dirty="0">
                <a:effectLst/>
                <a:latin typeface="MV Boli" panose="02000500030200090000" pitchFamily="2" charset="0"/>
                <a:cs typeface="MV Boli" panose="02000500030200090000" pitchFamily="2" charset="0"/>
              </a:rPr>
              <a:t>Open evenings for parents/carers are scheduled for week beginning </a:t>
            </a:r>
            <a:r>
              <a:rPr lang="en-US" b="1" i="0" u="none" strike="noStrike" dirty="0">
                <a:effectLst/>
                <a:latin typeface="MV Boli" panose="02000500030200090000" pitchFamily="2" charset="0"/>
                <a:cs typeface="MV Boli" panose="02000500030200090000" pitchFamily="2" charset="0"/>
              </a:rPr>
              <a:t>Monday 10</a:t>
            </a:r>
            <a:r>
              <a:rPr lang="en-US" b="1" i="0" u="none" strike="noStrike" baseline="30000" dirty="0">
                <a:effectLst/>
                <a:latin typeface="MV Boli" panose="02000500030200090000" pitchFamily="2" charset="0"/>
                <a:cs typeface="MV Boli" panose="02000500030200090000" pitchFamily="2" charset="0"/>
              </a:rPr>
              <a:t>th</a:t>
            </a:r>
            <a:r>
              <a:rPr lang="en-US" b="1" i="0" u="none" strike="noStrike" dirty="0">
                <a:effectLst/>
                <a:latin typeface="MV Boli" panose="02000500030200090000" pitchFamily="2" charset="0"/>
                <a:cs typeface="MV Boli" panose="02000500030200090000" pitchFamily="2" charset="0"/>
              </a:rPr>
              <a:t> March</a:t>
            </a:r>
            <a:r>
              <a:rPr lang="en-US" i="0" u="none" strike="noStrike" dirty="0">
                <a:effectLst/>
                <a:latin typeface="Comic Sans MS" panose="030F0702030302020204" pitchFamily="66" charset="0"/>
                <a:cs typeface="MV Boli" panose="02000500030200090000" pitchFamily="2" charset="0"/>
              </a:rPr>
              <a:t>.</a:t>
            </a:r>
          </a:p>
          <a:p>
            <a:endParaRPr lang="en-US" i="0" u="none" strike="noStrike" dirty="0">
              <a:effectLst/>
              <a:latin typeface="MV Boli" panose="02000500030200090000" pitchFamily="2" charset="0"/>
              <a:cs typeface="MV Boli" panose="02000500030200090000" pitchFamily="2" charset="0"/>
            </a:endParaRPr>
          </a:p>
          <a:p>
            <a:r>
              <a:rPr lang="en-US" dirty="0">
                <a:latin typeface="MV Boli" panose="02000500030200090000" pitchFamily="2" charset="0"/>
                <a:cs typeface="MV Boli" panose="02000500030200090000" pitchFamily="2" charset="0"/>
              </a:rPr>
              <a:t>This will be an important opportunity for teachers and parents/carers to share information and for the children’s work to be presented</a:t>
            </a:r>
            <a:r>
              <a:rPr lang="en-US" dirty="0">
                <a:latin typeface="Comic Sans MS" panose="030F0702030302020204" pitchFamily="66" charset="0"/>
                <a:cs typeface="MV Boli" panose="02000500030200090000" pitchFamily="2" charset="0"/>
              </a:rPr>
              <a:t>.</a:t>
            </a:r>
            <a:endParaRPr lang="en-GB" i="1" dirty="0">
              <a:latin typeface="Comic Sans MS" panose="030F0702030302020204" pitchFamily="66" charset="0"/>
              <a:cs typeface="Calibri" panose="020F0502020204030204" pitchFamily="34" charset="0"/>
            </a:endParaRPr>
          </a:p>
        </p:txBody>
      </p:sp>
      <p:pic>
        <p:nvPicPr>
          <p:cNvPr id="16" name="Picture 15">
            <a:extLst>
              <a:ext uri="{FF2B5EF4-FFF2-40B4-BE49-F238E27FC236}">
                <a16:creationId xmlns:a16="http://schemas.microsoft.com/office/drawing/2014/main" id="{2F7EC23A-D7B7-4C5C-3877-FD2F1C111045}"/>
              </a:ext>
            </a:extLst>
          </p:cNvPr>
          <p:cNvPicPr>
            <a:picLocks noChangeAspect="1"/>
          </p:cNvPicPr>
          <p:nvPr/>
        </p:nvPicPr>
        <p:blipFill>
          <a:blip r:embed="rId6">
            <a:clrChange>
              <a:clrFrom>
                <a:srgbClr val="FFFFFF"/>
              </a:clrFrom>
              <a:clrTo>
                <a:srgbClr val="FFFFFF">
                  <a:alpha val="0"/>
                </a:srgbClr>
              </a:clrTo>
            </a:clrChange>
          </a:blip>
          <a:srcRect t="5233" b="4087"/>
          <a:stretch/>
        </p:blipFill>
        <p:spPr>
          <a:xfrm>
            <a:off x="424918" y="1323951"/>
            <a:ext cx="2222653" cy="1559037"/>
          </a:xfrm>
          <a:prstGeom prst="rect">
            <a:avLst/>
          </a:prstGeom>
        </p:spPr>
      </p:pic>
      <p:pic>
        <p:nvPicPr>
          <p:cNvPr id="18" name="Picture 17" descr="A blue and gold text&#10;&#10;AI-generated content may be incorrect.">
            <a:extLst>
              <a:ext uri="{FF2B5EF4-FFF2-40B4-BE49-F238E27FC236}">
                <a16:creationId xmlns:a16="http://schemas.microsoft.com/office/drawing/2014/main" id="{E401E283-A503-E06F-4781-8F91E282A2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160" y="6258205"/>
            <a:ext cx="1849640" cy="1704570"/>
          </a:xfrm>
          <a:prstGeom prst="rect">
            <a:avLst/>
          </a:prstGeom>
        </p:spPr>
      </p:pic>
    </p:spTree>
    <p:extLst>
      <p:ext uri="{BB962C8B-B14F-4D97-AF65-F5344CB8AC3E}">
        <p14:creationId xmlns:p14="http://schemas.microsoft.com/office/powerpoint/2010/main" val="292681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F8344-CF70-7050-F16E-8D4A0410A1E4}"/>
              </a:ext>
            </a:extLst>
          </p:cNvPr>
          <p:cNvSpPr txBox="1"/>
          <p:nvPr/>
        </p:nvSpPr>
        <p:spPr>
          <a:xfrm>
            <a:off x="0" y="857366"/>
            <a:ext cx="6858000" cy="523220"/>
          </a:xfrm>
          <a:prstGeom prst="rect">
            <a:avLst/>
          </a:prstGeom>
          <a:noFill/>
        </p:spPr>
        <p:txBody>
          <a:bodyPr wrap="square" rtlCol="0">
            <a:spAutoFit/>
          </a:bodyPr>
          <a:lstStyle/>
          <a:p>
            <a:r>
              <a:rPr lang="en-GB" sz="2800" b="1" dirty="0">
                <a:latin typeface="Calibri" panose="020F0502020204030204" pitchFamily="34" charset="0"/>
                <a:ea typeface="Calibri"/>
                <a:cs typeface="Calibri" panose="020F0502020204030204" pitchFamily="34" charset="0"/>
              </a:rPr>
              <a:t>Nursery – Terrific Transport</a:t>
            </a:r>
          </a:p>
        </p:txBody>
      </p:sp>
      <p:sp>
        <p:nvSpPr>
          <p:cNvPr id="4" name="Rectangle 3">
            <a:extLst>
              <a:ext uri="{FF2B5EF4-FFF2-40B4-BE49-F238E27FC236}">
                <a16:creationId xmlns:a16="http://schemas.microsoft.com/office/drawing/2014/main" id="{EF0D8891-0D2C-D0CC-F699-AE55A82FA2CA}"/>
              </a:ext>
            </a:extLst>
          </p:cNvPr>
          <p:cNvSpPr/>
          <p:nvPr/>
        </p:nvSpPr>
        <p:spPr>
          <a:xfrm>
            <a:off x="30183" y="-13248"/>
            <a:ext cx="5353050" cy="90474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Early Years </a:t>
            </a:r>
          </a:p>
        </p:txBody>
      </p:sp>
      <p:sp>
        <p:nvSpPr>
          <p:cNvPr id="15" name="TextBox 14">
            <a:extLst>
              <a:ext uri="{FF2B5EF4-FFF2-40B4-BE49-F238E27FC236}">
                <a16:creationId xmlns:a16="http://schemas.microsoft.com/office/drawing/2014/main" id="{3A70A8D8-985A-87FE-A7E7-8C11BAF81CB0}"/>
              </a:ext>
            </a:extLst>
          </p:cNvPr>
          <p:cNvSpPr txBox="1"/>
          <p:nvPr/>
        </p:nvSpPr>
        <p:spPr>
          <a:xfrm>
            <a:off x="7272" y="6242754"/>
            <a:ext cx="6858000" cy="523220"/>
          </a:xfrm>
          <a:prstGeom prst="rect">
            <a:avLst/>
          </a:prstGeom>
          <a:noFill/>
        </p:spPr>
        <p:txBody>
          <a:bodyPr wrap="square" rtlCol="0">
            <a:spAutoFit/>
          </a:bodyPr>
          <a:lstStyle/>
          <a:p>
            <a:r>
              <a:rPr lang="en-GB" sz="2800" b="1" dirty="0">
                <a:effectLst/>
                <a:latin typeface="Calibri" panose="020F0502020204030204" pitchFamily="34" charset="0"/>
                <a:ea typeface="Calibri" panose="020F0502020204030204" pitchFamily="34" charset="0"/>
                <a:cs typeface="Calibri" panose="020F0502020204030204" pitchFamily="34" charset="0"/>
              </a:rPr>
              <a:t>Reception – Chinese New Year </a:t>
            </a:r>
          </a:p>
        </p:txBody>
      </p:sp>
      <p:sp>
        <p:nvSpPr>
          <p:cNvPr id="2" name="TextBox 1">
            <a:extLst>
              <a:ext uri="{FF2B5EF4-FFF2-40B4-BE49-F238E27FC236}">
                <a16:creationId xmlns:a16="http://schemas.microsoft.com/office/drawing/2014/main" id="{718C60B4-DE18-AAA6-B5B7-4F693E00CE83}"/>
              </a:ext>
            </a:extLst>
          </p:cNvPr>
          <p:cNvSpPr txBox="1"/>
          <p:nvPr/>
        </p:nvSpPr>
        <p:spPr>
          <a:xfrm>
            <a:off x="0" y="1272854"/>
            <a:ext cx="6857999" cy="2308324"/>
          </a:xfrm>
          <a:prstGeom prst="rect">
            <a:avLst/>
          </a:prstGeom>
          <a:noFill/>
        </p:spPr>
        <p:txBody>
          <a:bodyPr wrap="square" rtlCol="0">
            <a:spAutoFit/>
          </a:bodyPr>
          <a:lstStyle/>
          <a:p>
            <a:pPr algn="just" fontAlgn="base"/>
            <a:r>
              <a:rPr lang="en-US" sz="2400" b="0" i="0" dirty="0">
                <a:solidFill>
                  <a:schemeClr val="bg2">
                    <a:lumMod val="50000"/>
                  </a:schemeClr>
                </a:solidFill>
                <a:effectLst/>
                <a:latin typeface="Dosis"/>
              </a:rPr>
              <a:t>Children </a:t>
            </a:r>
            <a:r>
              <a:rPr lang="en-US" sz="2400" dirty="0">
                <a:solidFill>
                  <a:schemeClr val="bg2">
                    <a:lumMod val="50000"/>
                  </a:schemeClr>
                </a:solidFill>
                <a:latin typeface="Dosis"/>
              </a:rPr>
              <a:t>had fun conducting a </a:t>
            </a:r>
            <a:r>
              <a:rPr lang="en-US" sz="2400" b="0" i="0" dirty="0">
                <a:solidFill>
                  <a:schemeClr val="bg2">
                    <a:lumMod val="50000"/>
                  </a:schemeClr>
                </a:solidFill>
                <a:effectLst/>
                <a:latin typeface="Dosis"/>
              </a:rPr>
              <a:t>transport survey in our local area during which they saw cars, buses, a motorbike, bikes, pushchairs, an </a:t>
            </a:r>
            <a:r>
              <a:rPr lang="en-US" sz="2400" b="0" i="0" dirty="0" err="1">
                <a:solidFill>
                  <a:schemeClr val="bg2">
                    <a:lumMod val="50000"/>
                  </a:schemeClr>
                </a:solidFill>
                <a:effectLst/>
                <a:latin typeface="Dosis"/>
              </a:rPr>
              <a:t>aeroplane</a:t>
            </a:r>
            <a:r>
              <a:rPr lang="en-US" sz="2400" b="0" i="0" dirty="0">
                <a:solidFill>
                  <a:schemeClr val="bg2">
                    <a:lumMod val="50000"/>
                  </a:schemeClr>
                </a:solidFill>
                <a:effectLst/>
                <a:latin typeface="Dosis"/>
              </a:rPr>
              <a:t>, a police van, an ambulance, lorries and vans, bin wagons, taxis, and a crane. Wow … that is </a:t>
            </a:r>
          </a:p>
          <a:p>
            <a:pPr algn="just" fontAlgn="base"/>
            <a:r>
              <a:rPr lang="en-US" sz="2400" b="0" i="0" dirty="0">
                <a:solidFill>
                  <a:schemeClr val="bg2">
                    <a:lumMod val="50000"/>
                  </a:schemeClr>
                </a:solidFill>
                <a:effectLst/>
                <a:latin typeface="Dosis"/>
              </a:rPr>
              <a:t>a lot of different vehicles!</a:t>
            </a:r>
            <a:endParaRPr lang="en-US" sz="2400" b="0" i="0" u="none" strike="noStrike" dirty="0">
              <a:solidFill>
                <a:schemeClr val="bg2">
                  <a:lumMod val="50000"/>
                </a:schemeClr>
              </a:solidFill>
              <a:effectLst/>
              <a:highlight>
                <a:srgbClr val="FFFFFF"/>
              </a:highligh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E8D0C60-1653-225D-31C1-99009D958A2F}"/>
              </a:ext>
            </a:extLst>
          </p:cNvPr>
          <p:cNvSpPr txBox="1"/>
          <p:nvPr/>
        </p:nvSpPr>
        <p:spPr>
          <a:xfrm>
            <a:off x="13581" y="6725455"/>
            <a:ext cx="6836118" cy="2308324"/>
          </a:xfrm>
          <a:prstGeom prst="rect">
            <a:avLst/>
          </a:prstGeom>
          <a:noFill/>
        </p:spPr>
        <p:txBody>
          <a:bodyPr wrap="square">
            <a:spAutoFit/>
          </a:bodyPr>
          <a:lstStyle/>
          <a:p>
            <a:pPr algn="just"/>
            <a:r>
              <a:rPr lang="en-US" sz="2400" b="0" i="0" dirty="0">
                <a:solidFill>
                  <a:schemeClr val="tx1">
                    <a:lumMod val="65000"/>
                    <a:lumOff val="35000"/>
                  </a:schemeClr>
                </a:solidFill>
                <a:effectLst/>
                <a:highlight>
                  <a:srgbClr val="FFFFFF"/>
                </a:highlight>
                <a:latin typeface="Calibri" panose="020F0502020204030204" pitchFamily="34" charset="0"/>
                <a:cs typeface="Calibri" panose="020F0502020204030204" pitchFamily="34" charset="0"/>
              </a:rPr>
              <a:t>Learning about other cultures is important, and Reception loved finding out about Chinese New Year.  They </a:t>
            </a:r>
            <a:r>
              <a:rPr lang="en-US" sz="2400" dirty="0">
                <a:solidFill>
                  <a:schemeClr val="tx1">
                    <a:lumMod val="65000"/>
                    <a:lumOff val="35000"/>
                  </a:schemeClr>
                </a:solidFill>
                <a:highlight>
                  <a:srgbClr val="FFFFFF"/>
                </a:highlight>
                <a:latin typeface="Calibri" panose="020F0502020204030204" pitchFamily="34" charset="0"/>
                <a:cs typeface="Calibri" panose="020F0502020204030204" pitchFamily="34" charset="0"/>
              </a:rPr>
              <a:t>used</a:t>
            </a:r>
            <a:r>
              <a:rPr lang="en-US" sz="2400" b="0" i="0" dirty="0">
                <a:solidFill>
                  <a:schemeClr val="tx1">
                    <a:lumMod val="65000"/>
                    <a:lumOff val="35000"/>
                  </a:schemeClr>
                </a:solidFill>
                <a:effectLst/>
                <a:highlight>
                  <a:srgbClr val="FFFFFF"/>
                </a:highlight>
                <a:latin typeface="Calibri" panose="020F0502020204030204" pitchFamily="34" charset="0"/>
                <a:cs typeface="Calibri" panose="020F0502020204030204" pitchFamily="34" charset="0"/>
              </a:rPr>
              <a:t> chopsticks to eat noodles, spring rolls and prawn crackers, but also took part in a lion dance and a lantern parade. These were great experiences, especially when we had a parent expert to help us!</a:t>
            </a:r>
            <a:endParaRPr lang="en-GB" sz="2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F77E7371-598A-FAC8-E651-66A595837586}"/>
              </a:ext>
            </a:extLst>
          </p:cNvPr>
          <p:cNvPicPr>
            <a:picLocks noChangeAspect="1"/>
          </p:cNvPicPr>
          <p:nvPr/>
        </p:nvPicPr>
        <p:blipFill>
          <a:blip r:embed="rId2"/>
          <a:stretch>
            <a:fillRect/>
          </a:stretch>
        </p:blipFill>
        <p:spPr>
          <a:xfrm>
            <a:off x="5438847" y="-9525"/>
            <a:ext cx="1393410" cy="940699"/>
          </a:xfrm>
          <a:prstGeom prst="rect">
            <a:avLst/>
          </a:prstGeom>
        </p:spPr>
      </p:pic>
      <p:pic>
        <p:nvPicPr>
          <p:cNvPr id="8" name="Picture 7">
            <a:hlinkClick r:id="rId3"/>
            <a:extLst>
              <a:ext uri="{FF2B5EF4-FFF2-40B4-BE49-F238E27FC236}">
                <a16:creationId xmlns:a16="http://schemas.microsoft.com/office/drawing/2014/main" id="{DB1DB8EC-653E-CB9B-06E9-E818131A9221}"/>
              </a:ext>
            </a:extLst>
          </p:cNvPr>
          <p:cNvPicPr>
            <a:picLocks noChangeAspect="1"/>
          </p:cNvPicPr>
          <p:nvPr/>
        </p:nvPicPr>
        <p:blipFill rotWithShape="1">
          <a:blip r:embed="rId4"/>
          <a:srcRect l="44000" t="36132" r="9778" b="38377"/>
          <a:stretch/>
        </p:blipFill>
        <p:spPr>
          <a:xfrm>
            <a:off x="2393048" y="8932332"/>
            <a:ext cx="2086447" cy="647254"/>
          </a:xfrm>
          <a:prstGeom prst="rect">
            <a:avLst/>
          </a:prstGeom>
        </p:spPr>
      </p:pic>
      <p:pic>
        <p:nvPicPr>
          <p:cNvPr id="17" name="Picture 16">
            <a:hlinkClick r:id="rId5"/>
            <a:extLst>
              <a:ext uri="{FF2B5EF4-FFF2-40B4-BE49-F238E27FC236}">
                <a16:creationId xmlns:a16="http://schemas.microsoft.com/office/drawing/2014/main" id="{D4BDD601-E909-3F3E-EBB4-B94157B54A3A}"/>
              </a:ext>
            </a:extLst>
          </p:cNvPr>
          <p:cNvPicPr>
            <a:picLocks noChangeAspect="1"/>
          </p:cNvPicPr>
          <p:nvPr/>
        </p:nvPicPr>
        <p:blipFill rotWithShape="1">
          <a:blip r:embed="rId6"/>
          <a:srcRect l="44443" t="37950" r="11065" b="38960"/>
          <a:stretch/>
        </p:blipFill>
        <p:spPr>
          <a:xfrm>
            <a:off x="4479495" y="2933483"/>
            <a:ext cx="2075733" cy="605941"/>
          </a:xfrm>
          <a:prstGeom prst="rect">
            <a:avLst/>
          </a:prstGeom>
        </p:spPr>
      </p:pic>
      <p:pic>
        <p:nvPicPr>
          <p:cNvPr id="1026" name="Picture 2">
            <a:extLst>
              <a:ext uri="{FF2B5EF4-FFF2-40B4-BE49-F238E27FC236}">
                <a16:creationId xmlns:a16="http://schemas.microsoft.com/office/drawing/2014/main" id="{5354200A-68B1-82F4-7736-EB572AF1B0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598235"/>
            <a:ext cx="2023534" cy="2698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93457E-EC8A-7466-1E67-99AA317BFEBE}"/>
              </a:ext>
            </a:extLst>
          </p:cNvPr>
          <p:cNvPicPr>
            <a:picLocks noChangeAspect="1"/>
          </p:cNvPicPr>
          <p:nvPr/>
        </p:nvPicPr>
        <p:blipFill>
          <a:blip r:embed="rId8"/>
          <a:srcRect t="17806" b="9749"/>
          <a:stretch/>
        </p:blipFill>
        <p:spPr>
          <a:xfrm>
            <a:off x="2019050" y="3593204"/>
            <a:ext cx="2789673" cy="2694609"/>
          </a:xfrm>
          <a:prstGeom prst="rect">
            <a:avLst/>
          </a:prstGeom>
        </p:spPr>
      </p:pic>
      <p:pic>
        <p:nvPicPr>
          <p:cNvPr id="6" name="Picture 5">
            <a:extLst>
              <a:ext uri="{FF2B5EF4-FFF2-40B4-BE49-F238E27FC236}">
                <a16:creationId xmlns:a16="http://schemas.microsoft.com/office/drawing/2014/main" id="{52902B69-A624-1C3C-36CF-D401936768D8}"/>
              </a:ext>
            </a:extLst>
          </p:cNvPr>
          <p:cNvPicPr>
            <a:picLocks noChangeAspect="1"/>
          </p:cNvPicPr>
          <p:nvPr/>
        </p:nvPicPr>
        <p:blipFill>
          <a:blip r:embed="rId9"/>
          <a:stretch>
            <a:fillRect/>
          </a:stretch>
        </p:blipFill>
        <p:spPr>
          <a:xfrm>
            <a:off x="4808724" y="3589770"/>
            <a:ext cx="2023533" cy="2698044"/>
          </a:xfrm>
          <a:prstGeom prst="rect">
            <a:avLst/>
          </a:prstGeom>
        </p:spPr>
      </p:pic>
      <p:pic>
        <p:nvPicPr>
          <p:cNvPr id="7" name="Picture 6">
            <a:extLst>
              <a:ext uri="{FF2B5EF4-FFF2-40B4-BE49-F238E27FC236}">
                <a16:creationId xmlns:a16="http://schemas.microsoft.com/office/drawing/2014/main" id="{D59C70FE-9AC1-0E98-4AA6-E1789F605341}"/>
              </a:ext>
            </a:extLst>
          </p:cNvPr>
          <p:cNvPicPr>
            <a:picLocks noChangeAspect="1"/>
          </p:cNvPicPr>
          <p:nvPr/>
        </p:nvPicPr>
        <p:blipFill>
          <a:blip r:embed="rId10"/>
          <a:srcRect t="14074" r="9630" b="25350"/>
          <a:stretch/>
        </p:blipFill>
        <p:spPr>
          <a:xfrm>
            <a:off x="7272" y="9642305"/>
            <a:ext cx="5071676" cy="2549695"/>
          </a:xfrm>
          <a:prstGeom prst="rect">
            <a:avLst/>
          </a:prstGeom>
        </p:spPr>
      </p:pic>
      <p:pic>
        <p:nvPicPr>
          <p:cNvPr id="11" name="Picture 10">
            <a:extLst>
              <a:ext uri="{FF2B5EF4-FFF2-40B4-BE49-F238E27FC236}">
                <a16:creationId xmlns:a16="http://schemas.microsoft.com/office/drawing/2014/main" id="{D739F74F-669C-43CE-EBDB-60F996E294C3}"/>
              </a:ext>
            </a:extLst>
          </p:cNvPr>
          <p:cNvPicPr>
            <a:picLocks noChangeAspect="1"/>
          </p:cNvPicPr>
          <p:nvPr/>
        </p:nvPicPr>
        <p:blipFill>
          <a:blip r:embed="rId11"/>
          <a:stretch>
            <a:fillRect/>
          </a:stretch>
        </p:blipFill>
        <p:spPr>
          <a:xfrm>
            <a:off x="4953000" y="9642305"/>
            <a:ext cx="1912272" cy="2549695"/>
          </a:xfrm>
          <a:prstGeom prst="rect">
            <a:avLst/>
          </a:prstGeom>
        </p:spPr>
      </p:pic>
    </p:spTree>
    <p:extLst>
      <p:ext uri="{BB962C8B-B14F-4D97-AF65-F5344CB8AC3E}">
        <p14:creationId xmlns:p14="http://schemas.microsoft.com/office/powerpoint/2010/main" val="4133840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F8344-CF70-7050-F16E-8D4A0410A1E4}"/>
              </a:ext>
            </a:extLst>
          </p:cNvPr>
          <p:cNvSpPr txBox="1"/>
          <p:nvPr/>
        </p:nvSpPr>
        <p:spPr>
          <a:xfrm>
            <a:off x="-10715" y="843290"/>
            <a:ext cx="6858000" cy="523220"/>
          </a:xfrm>
          <a:prstGeom prst="rect">
            <a:avLst/>
          </a:prstGeom>
          <a:noFill/>
        </p:spPr>
        <p:txBody>
          <a:bodyPr wrap="square" rtlCol="0">
            <a:spAutoFit/>
          </a:bodyPr>
          <a:lstStyle/>
          <a:p>
            <a:r>
              <a:rPr lang="en-GB" sz="2800" b="1" dirty="0">
                <a:latin typeface="Calibri" panose="020F0502020204030204" pitchFamily="34" charset="0"/>
                <a:ea typeface="Calibri"/>
                <a:cs typeface="Calibri" panose="020F0502020204030204" pitchFamily="34" charset="0"/>
              </a:rPr>
              <a:t>Year 1 – IT Experts</a:t>
            </a:r>
          </a:p>
        </p:txBody>
      </p:sp>
      <p:sp>
        <p:nvSpPr>
          <p:cNvPr id="4" name="Rectangle 3">
            <a:extLst>
              <a:ext uri="{FF2B5EF4-FFF2-40B4-BE49-F238E27FC236}">
                <a16:creationId xmlns:a16="http://schemas.microsoft.com/office/drawing/2014/main" id="{EF0D8891-0D2C-D0CC-F699-AE55A82FA2CA}"/>
              </a:ext>
            </a:extLst>
          </p:cNvPr>
          <p:cNvSpPr/>
          <p:nvPr/>
        </p:nvSpPr>
        <p:spPr>
          <a:xfrm>
            <a:off x="0" y="-1"/>
            <a:ext cx="5861442" cy="8858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Key Stage 1</a:t>
            </a:r>
          </a:p>
        </p:txBody>
      </p:sp>
      <p:sp>
        <p:nvSpPr>
          <p:cNvPr id="15" name="TextBox 14">
            <a:extLst>
              <a:ext uri="{FF2B5EF4-FFF2-40B4-BE49-F238E27FC236}">
                <a16:creationId xmlns:a16="http://schemas.microsoft.com/office/drawing/2014/main" id="{3A70A8D8-985A-87FE-A7E7-8C11BAF81CB0}"/>
              </a:ext>
            </a:extLst>
          </p:cNvPr>
          <p:cNvSpPr txBox="1"/>
          <p:nvPr/>
        </p:nvSpPr>
        <p:spPr>
          <a:xfrm>
            <a:off x="0" y="6447658"/>
            <a:ext cx="6858000" cy="523220"/>
          </a:xfrm>
          <a:prstGeom prst="rect">
            <a:avLst/>
          </a:prstGeom>
          <a:noFill/>
        </p:spPr>
        <p:txBody>
          <a:bodyPr wrap="square" rtlCol="0">
            <a:spAutoFit/>
          </a:bodyPr>
          <a:lstStyle/>
          <a:p>
            <a:r>
              <a:rPr lang="en-GB" sz="2800" b="1" dirty="0">
                <a:effectLst/>
                <a:latin typeface="Calibri" panose="020F0502020204030204" pitchFamily="34" charset="0"/>
                <a:ea typeface="Calibri" panose="020F0502020204030204" pitchFamily="34" charset="0"/>
                <a:cs typeface="Calibri" panose="020F0502020204030204" pitchFamily="34" charset="0"/>
              </a:rPr>
              <a:t>Year 2 – Mighty Monarchs</a:t>
            </a:r>
          </a:p>
        </p:txBody>
      </p:sp>
      <p:pic>
        <p:nvPicPr>
          <p:cNvPr id="2" name="Picture 1">
            <a:extLst>
              <a:ext uri="{FF2B5EF4-FFF2-40B4-BE49-F238E27FC236}">
                <a16:creationId xmlns:a16="http://schemas.microsoft.com/office/drawing/2014/main" id="{0F7443E4-F018-6AED-7D55-2E4C9D0E96A5}"/>
              </a:ext>
            </a:extLst>
          </p:cNvPr>
          <p:cNvPicPr>
            <a:picLocks noChangeAspect="1"/>
          </p:cNvPicPr>
          <p:nvPr/>
        </p:nvPicPr>
        <p:blipFill>
          <a:blip r:embed="rId2"/>
          <a:stretch>
            <a:fillRect/>
          </a:stretch>
        </p:blipFill>
        <p:spPr>
          <a:xfrm>
            <a:off x="6032892" y="45324"/>
            <a:ext cx="653658" cy="1059576"/>
          </a:xfrm>
          <a:prstGeom prst="rect">
            <a:avLst/>
          </a:prstGeom>
        </p:spPr>
      </p:pic>
      <p:sp>
        <p:nvSpPr>
          <p:cNvPr id="9" name="TextBox 8">
            <a:extLst>
              <a:ext uri="{FF2B5EF4-FFF2-40B4-BE49-F238E27FC236}">
                <a16:creationId xmlns:a16="http://schemas.microsoft.com/office/drawing/2014/main" id="{CE7AEB41-AB64-58D9-9B95-405576D6ABF8}"/>
              </a:ext>
            </a:extLst>
          </p:cNvPr>
          <p:cNvSpPr txBox="1"/>
          <p:nvPr/>
        </p:nvSpPr>
        <p:spPr>
          <a:xfrm>
            <a:off x="-10715" y="1293805"/>
            <a:ext cx="6868714" cy="2677656"/>
          </a:xfrm>
          <a:prstGeom prst="rect">
            <a:avLst/>
          </a:prstGeom>
          <a:noFill/>
        </p:spPr>
        <p:txBody>
          <a:bodyPr wrap="square" rtlCol="0">
            <a:spAutoFit/>
          </a:bodyPr>
          <a:lstStyle/>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The children in Year 1 had the opportunity to use laptops in their computing sessions, this half term.  They learned how to log on to the device and the software, using the tracker pad and keyboard.  This allowed them to use the paint program to create paintings of houses just </a:t>
            </a:r>
          </a:p>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like a real designer.</a:t>
            </a:r>
          </a:p>
        </p:txBody>
      </p:sp>
      <p:sp>
        <p:nvSpPr>
          <p:cNvPr id="8" name="TextBox 7">
            <a:extLst>
              <a:ext uri="{FF2B5EF4-FFF2-40B4-BE49-F238E27FC236}">
                <a16:creationId xmlns:a16="http://schemas.microsoft.com/office/drawing/2014/main" id="{997D3D3D-750B-9759-FA7A-2170C2268295}"/>
              </a:ext>
            </a:extLst>
          </p:cNvPr>
          <p:cNvSpPr txBox="1"/>
          <p:nvPr/>
        </p:nvSpPr>
        <p:spPr>
          <a:xfrm>
            <a:off x="-15240" y="6943712"/>
            <a:ext cx="6858000" cy="2308324"/>
          </a:xfrm>
          <a:prstGeom prst="rect">
            <a:avLst/>
          </a:prstGeom>
          <a:noFill/>
        </p:spPr>
        <p:txBody>
          <a:bodyPr wrap="square" rtlCol="0">
            <a:spAutoFit/>
          </a:bodyPr>
          <a:lstStyle/>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In History, Year 2 have been learning about two of the most influential kings and queens of England – Henry VIII and Elizabeth II.  The two monarchs lived in very different times, so it has been really interesting to learn about the similarities and differences </a:t>
            </a:r>
          </a:p>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between the two.</a:t>
            </a:r>
          </a:p>
        </p:txBody>
      </p:sp>
      <p:pic>
        <p:nvPicPr>
          <p:cNvPr id="14" name="Picture 13">
            <a:hlinkClick r:id="rId3"/>
            <a:extLst>
              <a:ext uri="{FF2B5EF4-FFF2-40B4-BE49-F238E27FC236}">
                <a16:creationId xmlns:a16="http://schemas.microsoft.com/office/drawing/2014/main" id="{74561CA6-65B3-07B1-745F-806A8083520D}"/>
              </a:ext>
            </a:extLst>
          </p:cNvPr>
          <p:cNvPicPr>
            <a:picLocks noChangeAspect="1"/>
          </p:cNvPicPr>
          <p:nvPr/>
        </p:nvPicPr>
        <p:blipFill rotWithShape="1">
          <a:blip r:embed="rId4"/>
          <a:srcRect l="44000" t="36132" r="9778" b="38377"/>
          <a:stretch/>
        </p:blipFill>
        <p:spPr>
          <a:xfrm>
            <a:off x="4164739" y="3185915"/>
            <a:ext cx="2086447" cy="647254"/>
          </a:xfrm>
          <a:prstGeom prst="rect">
            <a:avLst/>
          </a:prstGeom>
        </p:spPr>
      </p:pic>
      <p:pic>
        <p:nvPicPr>
          <p:cNvPr id="17" name="Picture 16">
            <a:hlinkClick r:id="rId5"/>
            <a:extLst>
              <a:ext uri="{FF2B5EF4-FFF2-40B4-BE49-F238E27FC236}">
                <a16:creationId xmlns:a16="http://schemas.microsoft.com/office/drawing/2014/main" id="{C93CD956-F2BC-E211-8220-C816DBFD5BB0}"/>
              </a:ext>
            </a:extLst>
          </p:cNvPr>
          <p:cNvPicPr>
            <a:picLocks noChangeAspect="1"/>
          </p:cNvPicPr>
          <p:nvPr/>
        </p:nvPicPr>
        <p:blipFill rotWithShape="1">
          <a:blip r:embed="rId6"/>
          <a:srcRect l="44443" t="37950" r="11065" b="38960"/>
          <a:stretch/>
        </p:blipFill>
        <p:spPr>
          <a:xfrm>
            <a:off x="3793943" y="8841134"/>
            <a:ext cx="2075733" cy="605941"/>
          </a:xfrm>
          <a:prstGeom prst="rect">
            <a:avLst/>
          </a:prstGeom>
        </p:spPr>
      </p:pic>
      <p:pic>
        <p:nvPicPr>
          <p:cNvPr id="5" name="Picture 4">
            <a:extLst>
              <a:ext uri="{FF2B5EF4-FFF2-40B4-BE49-F238E27FC236}">
                <a16:creationId xmlns:a16="http://schemas.microsoft.com/office/drawing/2014/main" id="{F2695E01-867B-55E6-5568-36EC2E5395EF}"/>
              </a:ext>
            </a:extLst>
          </p:cNvPr>
          <p:cNvPicPr>
            <a:picLocks noChangeAspect="1"/>
          </p:cNvPicPr>
          <p:nvPr/>
        </p:nvPicPr>
        <p:blipFill>
          <a:blip r:embed="rId7"/>
          <a:srcRect l="6004"/>
          <a:stretch/>
        </p:blipFill>
        <p:spPr>
          <a:xfrm>
            <a:off x="20042" y="3949777"/>
            <a:ext cx="3000309" cy="2497881"/>
          </a:xfrm>
          <a:prstGeom prst="rect">
            <a:avLst/>
          </a:prstGeom>
        </p:spPr>
      </p:pic>
      <p:pic>
        <p:nvPicPr>
          <p:cNvPr id="6" name="Picture 2">
            <a:extLst>
              <a:ext uri="{FF2B5EF4-FFF2-40B4-BE49-F238E27FC236}">
                <a16:creationId xmlns:a16="http://schemas.microsoft.com/office/drawing/2014/main" id="{D2461E89-46ED-28A9-EF62-ED01466E5C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7124" y="3956628"/>
            <a:ext cx="1873411" cy="2497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4912CF2-5DE6-18BA-F03B-D8E4B349FC1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082"/>
          <a:stretch/>
        </p:blipFill>
        <p:spPr bwMode="auto">
          <a:xfrm>
            <a:off x="4900535" y="3949777"/>
            <a:ext cx="1938283" cy="2504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679CBD2-565D-0E5D-6CE0-13D38D268541}"/>
              </a:ext>
            </a:extLst>
          </p:cNvPr>
          <p:cNvPicPr>
            <a:picLocks noChangeAspect="1"/>
          </p:cNvPicPr>
          <p:nvPr/>
        </p:nvPicPr>
        <p:blipFill>
          <a:blip r:embed="rId10"/>
          <a:srcRect r="13252"/>
          <a:stretch/>
        </p:blipFill>
        <p:spPr>
          <a:xfrm>
            <a:off x="1905845" y="9498954"/>
            <a:ext cx="3114888" cy="2693045"/>
          </a:xfrm>
          <a:prstGeom prst="rect">
            <a:avLst/>
          </a:prstGeom>
        </p:spPr>
      </p:pic>
      <p:pic>
        <p:nvPicPr>
          <p:cNvPr id="11" name="Picture 10">
            <a:extLst>
              <a:ext uri="{FF2B5EF4-FFF2-40B4-BE49-F238E27FC236}">
                <a16:creationId xmlns:a16="http://schemas.microsoft.com/office/drawing/2014/main" id="{3CB719B0-BE8C-4E26-25B8-53C4F63CF706}"/>
              </a:ext>
            </a:extLst>
          </p:cNvPr>
          <p:cNvPicPr>
            <a:picLocks noChangeAspect="1"/>
          </p:cNvPicPr>
          <p:nvPr/>
        </p:nvPicPr>
        <p:blipFill>
          <a:blip r:embed="rId11"/>
          <a:srcRect l="5969" t="12194" r="14160"/>
          <a:stretch/>
        </p:blipFill>
        <p:spPr>
          <a:xfrm>
            <a:off x="5020733" y="9498955"/>
            <a:ext cx="1837267" cy="2693045"/>
          </a:xfrm>
          <a:prstGeom prst="rect">
            <a:avLst/>
          </a:prstGeom>
        </p:spPr>
      </p:pic>
      <p:pic>
        <p:nvPicPr>
          <p:cNvPr id="16" name="Picture 15">
            <a:extLst>
              <a:ext uri="{FF2B5EF4-FFF2-40B4-BE49-F238E27FC236}">
                <a16:creationId xmlns:a16="http://schemas.microsoft.com/office/drawing/2014/main" id="{B23A6303-6897-60A1-E7E7-21C56D2BE74D}"/>
              </a:ext>
            </a:extLst>
          </p:cNvPr>
          <p:cNvPicPr>
            <a:picLocks noChangeAspect="1"/>
          </p:cNvPicPr>
          <p:nvPr/>
        </p:nvPicPr>
        <p:blipFill>
          <a:blip r:embed="rId12"/>
          <a:srcRect l="16898" t="11808" r="13517" b="13662"/>
          <a:stretch/>
        </p:blipFill>
        <p:spPr>
          <a:xfrm>
            <a:off x="20042" y="9498955"/>
            <a:ext cx="1885803" cy="2693045"/>
          </a:xfrm>
          <a:prstGeom prst="rect">
            <a:avLst/>
          </a:prstGeom>
        </p:spPr>
      </p:pic>
    </p:spTree>
    <p:extLst>
      <p:ext uri="{BB962C8B-B14F-4D97-AF65-F5344CB8AC3E}">
        <p14:creationId xmlns:p14="http://schemas.microsoft.com/office/powerpoint/2010/main" val="283363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F8344-CF70-7050-F16E-8D4A0410A1E4}"/>
              </a:ext>
            </a:extLst>
          </p:cNvPr>
          <p:cNvSpPr txBox="1"/>
          <p:nvPr/>
        </p:nvSpPr>
        <p:spPr>
          <a:xfrm>
            <a:off x="0" y="898164"/>
            <a:ext cx="6858000" cy="523220"/>
          </a:xfrm>
          <a:prstGeom prst="rect">
            <a:avLst/>
          </a:prstGeom>
          <a:noFill/>
        </p:spPr>
        <p:txBody>
          <a:bodyPr wrap="square" rtlCol="0">
            <a:spAutoFit/>
          </a:bodyPr>
          <a:lstStyle/>
          <a:p>
            <a:r>
              <a:rPr lang="en-GB" sz="2800" b="1" dirty="0">
                <a:latin typeface="Calibri" panose="020F0502020204030204" pitchFamily="34" charset="0"/>
                <a:ea typeface="Calibri"/>
                <a:cs typeface="Calibri" panose="020F0502020204030204" pitchFamily="34" charset="0"/>
              </a:rPr>
              <a:t>Year 3 – </a:t>
            </a:r>
            <a:r>
              <a:rPr lang="en-US" sz="2800" b="1" dirty="0">
                <a:effectLst/>
                <a:latin typeface="Calibri" panose="020F0502020204030204" pitchFamily="34" charset="0"/>
                <a:ea typeface="Calibri" panose="020F0502020204030204" pitchFamily="34" charset="0"/>
                <a:cs typeface="Calibri" panose="020F0502020204030204" pitchFamily="34" charset="0"/>
              </a:rPr>
              <a:t>Skeletons</a:t>
            </a:r>
            <a:endParaRPr lang="en-GB" sz="2800" b="1" dirty="0">
              <a:latin typeface="Calibri" panose="020F0502020204030204" pitchFamily="34" charset="0"/>
              <a:ea typeface="Calibri"/>
              <a:cs typeface="Calibri" panose="020F0502020204030204" pitchFamily="34" charset="0"/>
            </a:endParaRPr>
          </a:p>
        </p:txBody>
      </p:sp>
      <p:sp>
        <p:nvSpPr>
          <p:cNvPr id="4" name="Rectangle 3">
            <a:extLst>
              <a:ext uri="{FF2B5EF4-FFF2-40B4-BE49-F238E27FC236}">
                <a16:creationId xmlns:a16="http://schemas.microsoft.com/office/drawing/2014/main" id="{EF0D8891-0D2C-D0CC-F699-AE55A82FA2CA}"/>
              </a:ext>
            </a:extLst>
          </p:cNvPr>
          <p:cNvSpPr/>
          <p:nvPr/>
        </p:nvSpPr>
        <p:spPr>
          <a:xfrm>
            <a:off x="1047750" y="-1"/>
            <a:ext cx="5810250" cy="90487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Lower Key Stage 2</a:t>
            </a:r>
          </a:p>
        </p:txBody>
      </p:sp>
      <p:sp>
        <p:nvSpPr>
          <p:cNvPr id="10" name="TextBox 9">
            <a:hlinkClick r:id="rId2"/>
            <a:extLst>
              <a:ext uri="{FF2B5EF4-FFF2-40B4-BE49-F238E27FC236}">
                <a16:creationId xmlns:a16="http://schemas.microsoft.com/office/drawing/2014/main" id="{799F2CBA-12D9-9F04-D37A-9709A0E412AF}"/>
              </a:ext>
            </a:extLst>
          </p:cNvPr>
          <p:cNvSpPr txBox="1"/>
          <p:nvPr/>
        </p:nvSpPr>
        <p:spPr>
          <a:xfrm>
            <a:off x="9397" y="6812254"/>
            <a:ext cx="6868714" cy="2677656"/>
          </a:xfrm>
          <a:prstGeom prst="rect">
            <a:avLst/>
          </a:prstGeom>
          <a:noFill/>
        </p:spPr>
        <p:txBody>
          <a:bodyPr wrap="square" rtlCol="0">
            <a:spAutoFit/>
          </a:bodyPr>
          <a:lstStyle/>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In forest school, Year 4 have been learning about predators and hunting.  Considering kestrels and mice, the children played the role of prey to understand the need to protect yourself when danger is immanent. Everyone learnt that, as part of an animal’s camouflage, stillness is </a:t>
            </a:r>
          </a:p>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essential when trying to evade.</a:t>
            </a:r>
          </a:p>
        </p:txBody>
      </p:sp>
      <p:sp>
        <p:nvSpPr>
          <p:cNvPr id="15" name="TextBox 14">
            <a:extLst>
              <a:ext uri="{FF2B5EF4-FFF2-40B4-BE49-F238E27FC236}">
                <a16:creationId xmlns:a16="http://schemas.microsoft.com/office/drawing/2014/main" id="{3A70A8D8-985A-87FE-A7E7-8C11BAF81CB0}"/>
              </a:ext>
            </a:extLst>
          </p:cNvPr>
          <p:cNvSpPr txBox="1"/>
          <p:nvPr/>
        </p:nvSpPr>
        <p:spPr>
          <a:xfrm>
            <a:off x="0" y="6286785"/>
            <a:ext cx="6858000" cy="523220"/>
          </a:xfrm>
          <a:prstGeom prst="rect">
            <a:avLst/>
          </a:prstGeom>
          <a:noFill/>
        </p:spPr>
        <p:txBody>
          <a:bodyPr wrap="square" rtlCol="0">
            <a:spAutoFit/>
          </a:bodyPr>
          <a:lstStyle/>
          <a:p>
            <a:r>
              <a:rPr lang="en-GB" sz="2800" b="1" dirty="0">
                <a:effectLst/>
                <a:latin typeface="Calibri" panose="020F0502020204030204" pitchFamily="34" charset="0"/>
                <a:ea typeface="Calibri" panose="020F0502020204030204" pitchFamily="34" charset="0"/>
                <a:cs typeface="Calibri" panose="020F0502020204030204" pitchFamily="34" charset="0"/>
              </a:rPr>
              <a:t>Year 4 – </a:t>
            </a:r>
            <a:r>
              <a:rPr lang="en-US" sz="2800" b="1" dirty="0">
                <a:effectLst/>
                <a:latin typeface="Calibri" panose="020F0502020204030204" pitchFamily="34" charset="0"/>
                <a:ea typeface="Calibri" panose="020F0502020204030204" pitchFamily="34" charset="0"/>
                <a:cs typeface="Calibri" panose="020F0502020204030204" pitchFamily="34" charset="0"/>
              </a:rPr>
              <a:t>Predators</a:t>
            </a:r>
            <a:endParaRPr lang="en-GB"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E19311A-33B4-DB76-8354-23FA4AB1E670}"/>
              </a:ext>
            </a:extLst>
          </p:cNvPr>
          <p:cNvPicPr>
            <a:picLocks noChangeAspect="1"/>
          </p:cNvPicPr>
          <p:nvPr/>
        </p:nvPicPr>
        <p:blipFill rotWithShape="1">
          <a:blip r:embed="rId3"/>
          <a:srcRect l="7384" t="16034" r="7384" b="16142"/>
          <a:stretch/>
        </p:blipFill>
        <p:spPr>
          <a:xfrm>
            <a:off x="100512" y="119841"/>
            <a:ext cx="846726" cy="673789"/>
          </a:xfrm>
          <a:prstGeom prst="rect">
            <a:avLst/>
          </a:prstGeom>
        </p:spPr>
      </p:pic>
      <p:sp>
        <p:nvSpPr>
          <p:cNvPr id="5" name="TextBox 4">
            <a:extLst>
              <a:ext uri="{FF2B5EF4-FFF2-40B4-BE49-F238E27FC236}">
                <a16:creationId xmlns:a16="http://schemas.microsoft.com/office/drawing/2014/main" id="{5F7B2A8C-27D8-671F-5E06-0E4FF31B59DD}"/>
              </a:ext>
            </a:extLst>
          </p:cNvPr>
          <p:cNvSpPr txBox="1"/>
          <p:nvPr/>
        </p:nvSpPr>
        <p:spPr>
          <a:xfrm>
            <a:off x="-10715" y="1356350"/>
            <a:ext cx="6868714" cy="2308324"/>
          </a:xfrm>
          <a:prstGeom prst="rect">
            <a:avLst/>
          </a:prstGeom>
          <a:noFill/>
        </p:spPr>
        <p:txBody>
          <a:bodyPr wrap="square" rtlCol="0">
            <a:spAutoFit/>
          </a:bodyPr>
          <a:lstStyle/>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What do we look like on the inside?  Well, the children in Year 3 had the opportunity to get a glimpse into this when they studied skeletons in their science sessions.  It was like learning to be a doctor developing expertise of the types of skeletons </a:t>
            </a:r>
          </a:p>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and being able to name main bones!</a:t>
            </a:r>
          </a:p>
        </p:txBody>
      </p:sp>
      <p:pic>
        <p:nvPicPr>
          <p:cNvPr id="9" name="Picture 8">
            <a:hlinkClick r:id="rId4"/>
            <a:extLst>
              <a:ext uri="{FF2B5EF4-FFF2-40B4-BE49-F238E27FC236}">
                <a16:creationId xmlns:a16="http://schemas.microsoft.com/office/drawing/2014/main" id="{B7B4CAD4-5FC7-9764-A23D-E4789EF9E53D}"/>
              </a:ext>
            </a:extLst>
          </p:cNvPr>
          <p:cNvPicPr>
            <a:picLocks noChangeAspect="1"/>
          </p:cNvPicPr>
          <p:nvPr/>
        </p:nvPicPr>
        <p:blipFill rotWithShape="1">
          <a:blip r:embed="rId5"/>
          <a:srcRect l="44443" t="37950" r="11065" b="38960"/>
          <a:stretch/>
        </p:blipFill>
        <p:spPr>
          <a:xfrm>
            <a:off x="4608831" y="8816029"/>
            <a:ext cx="2075733" cy="605941"/>
          </a:xfrm>
          <a:prstGeom prst="rect">
            <a:avLst/>
          </a:prstGeom>
        </p:spPr>
      </p:pic>
      <p:pic>
        <p:nvPicPr>
          <p:cNvPr id="18" name="Picture 17">
            <a:hlinkClick r:id="rId6"/>
            <a:extLst>
              <a:ext uri="{FF2B5EF4-FFF2-40B4-BE49-F238E27FC236}">
                <a16:creationId xmlns:a16="http://schemas.microsoft.com/office/drawing/2014/main" id="{FD40350B-2622-587D-C2E8-B087888C7E4A}"/>
              </a:ext>
            </a:extLst>
          </p:cNvPr>
          <p:cNvPicPr>
            <a:picLocks noChangeAspect="1"/>
          </p:cNvPicPr>
          <p:nvPr/>
        </p:nvPicPr>
        <p:blipFill rotWithShape="1">
          <a:blip r:embed="rId5"/>
          <a:srcRect l="44443" t="37950" r="11065" b="38960"/>
          <a:stretch/>
        </p:blipFill>
        <p:spPr>
          <a:xfrm>
            <a:off x="4782267" y="3224014"/>
            <a:ext cx="2075733" cy="605941"/>
          </a:xfrm>
          <a:prstGeom prst="rect">
            <a:avLst/>
          </a:prstGeom>
        </p:spPr>
      </p:pic>
      <p:pic>
        <p:nvPicPr>
          <p:cNvPr id="1026" name="Picture 2">
            <a:extLst>
              <a:ext uri="{FF2B5EF4-FFF2-40B4-BE49-F238E27FC236}">
                <a16:creationId xmlns:a16="http://schemas.microsoft.com/office/drawing/2014/main" id="{5BCFEB1A-A0AD-F9C8-AD62-4CEB0DF616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
          <a:stretch/>
        </p:blipFill>
        <p:spPr bwMode="auto">
          <a:xfrm>
            <a:off x="0" y="3918319"/>
            <a:ext cx="3154681" cy="2363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8BDBBD-359A-8F89-7582-DE896DC0B024}"/>
              </a:ext>
            </a:extLst>
          </p:cNvPr>
          <p:cNvPicPr>
            <a:picLocks noChangeAspect="1"/>
          </p:cNvPicPr>
          <p:nvPr/>
        </p:nvPicPr>
        <p:blipFill>
          <a:blip r:embed="rId8"/>
          <a:stretch>
            <a:fillRect/>
          </a:stretch>
        </p:blipFill>
        <p:spPr>
          <a:xfrm>
            <a:off x="3155806" y="3917584"/>
            <a:ext cx="1773526" cy="2364701"/>
          </a:xfrm>
          <a:prstGeom prst="rect">
            <a:avLst/>
          </a:prstGeom>
        </p:spPr>
      </p:pic>
      <p:pic>
        <p:nvPicPr>
          <p:cNvPr id="7" name="Picture 6">
            <a:extLst>
              <a:ext uri="{FF2B5EF4-FFF2-40B4-BE49-F238E27FC236}">
                <a16:creationId xmlns:a16="http://schemas.microsoft.com/office/drawing/2014/main" id="{2930FA31-D7B6-6CFA-BCD7-26A04D2B6A17}"/>
              </a:ext>
            </a:extLst>
          </p:cNvPr>
          <p:cNvPicPr>
            <a:picLocks noChangeAspect="1"/>
          </p:cNvPicPr>
          <p:nvPr/>
        </p:nvPicPr>
        <p:blipFill>
          <a:blip r:embed="rId9"/>
          <a:srcRect b="8044"/>
          <a:stretch/>
        </p:blipFill>
        <p:spPr>
          <a:xfrm>
            <a:off x="4929333" y="3917584"/>
            <a:ext cx="1928666" cy="2364701"/>
          </a:xfrm>
          <a:prstGeom prst="rect">
            <a:avLst/>
          </a:prstGeom>
        </p:spPr>
      </p:pic>
      <p:pic>
        <p:nvPicPr>
          <p:cNvPr id="1028" name="Picture 4">
            <a:extLst>
              <a:ext uri="{FF2B5EF4-FFF2-40B4-BE49-F238E27FC236}">
                <a16:creationId xmlns:a16="http://schemas.microsoft.com/office/drawing/2014/main" id="{B7B5580B-3DA9-B214-0C5D-D6CF148811F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503" t="17869" r="13807"/>
          <a:stretch/>
        </p:blipFill>
        <p:spPr bwMode="auto">
          <a:xfrm>
            <a:off x="1645920" y="9681567"/>
            <a:ext cx="2506980" cy="2503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F9973B6-0EDC-1B3C-2BD7-A59EC1628EFE}"/>
              </a:ext>
            </a:extLst>
          </p:cNvPr>
          <p:cNvPicPr>
            <a:picLocks noChangeAspect="1"/>
          </p:cNvPicPr>
          <p:nvPr/>
        </p:nvPicPr>
        <p:blipFill>
          <a:blip r:embed="rId11"/>
          <a:srcRect l="14680" t="9219" r="11919"/>
          <a:stretch/>
        </p:blipFill>
        <p:spPr>
          <a:xfrm>
            <a:off x="4152900" y="9678581"/>
            <a:ext cx="2705100" cy="2509218"/>
          </a:xfrm>
          <a:prstGeom prst="rect">
            <a:avLst/>
          </a:prstGeom>
        </p:spPr>
      </p:pic>
      <p:pic>
        <p:nvPicPr>
          <p:cNvPr id="13" name="Picture 12">
            <a:extLst>
              <a:ext uri="{FF2B5EF4-FFF2-40B4-BE49-F238E27FC236}">
                <a16:creationId xmlns:a16="http://schemas.microsoft.com/office/drawing/2014/main" id="{FBCF4D2E-6C15-819C-0F59-B5665A48FF08}"/>
              </a:ext>
            </a:extLst>
          </p:cNvPr>
          <p:cNvPicPr>
            <a:picLocks noChangeAspect="1"/>
          </p:cNvPicPr>
          <p:nvPr/>
        </p:nvPicPr>
        <p:blipFill>
          <a:blip r:embed="rId12"/>
          <a:srcRect l="49999" t="11593" r="17663" b="22289"/>
          <a:stretch/>
        </p:blipFill>
        <p:spPr>
          <a:xfrm>
            <a:off x="-10715" y="9678581"/>
            <a:ext cx="1656636" cy="2503246"/>
          </a:xfrm>
          <a:prstGeom prst="rect">
            <a:avLst/>
          </a:prstGeom>
        </p:spPr>
      </p:pic>
    </p:spTree>
    <p:extLst>
      <p:ext uri="{BB962C8B-B14F-4D97-AF65-F5344CB8AC3E}">
        <p14:creationId xmlns:p14="http://schemas.microsoft.com/office/powerpoint/2010/main" val="1312039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F8344-CF70-7050-F16E-8D4A0410A1E4}"/>
              </a:ext>
            </a:extLst>
          </p:cNvPr>
          <p:cNvSpPr txBox="1"/>
          <p:nvPr/>
        </p:nvSpPr>
        <p:spPr>
          <a:xfrm>
            <a:off x="0" y="858484"/>
            <a:ext cx="6858000" cy="523220"/>
          </a:xfrm>
          <a:prstGeom prst="rect">
            <a:avLst/>
          </a:prstGeom>
          <a:noFill/>
        </p:spPr>
        <p:txBody>
          <a:bodyPr wrap="square" rtlCol="0">
            <a:spAutoFit/>
          </a:bodyPr>
          <a:lstStyle/>
          <a:p>
            <a:r>
              <a:rPr lang="en-GB" sz="2800" b="1" dirty="0">
                <a:latin typeface="Calibri" panose="020F0502020204030204" pitchFamily="34" charset="0"/>
                <a:ea typeface="Calibri"/>
                <a:cs typeface="Calibri" panose="020F0502020204030204" pitchFamily="34" charset="0"/>
              </a:rPr>
              <a:t>Year 5 – </a:t>
            </a:r>
            <a:r>
              <a:rPr lang="en-US" sz="2800" b="1" dirty="0">
                <a:latin typeface="Calibri" panose="020F0502020204030204" pitchFamily="34" charset="0"/>
                <a:ea typeface="Calibri"/>
                <a:cs typeface="Calibri" panose="020F0502020204030204" pitchFamily="34" charset="0"/>
              </a:rPr>
              <a:t>Super South America</a:t>
            </a:r>
            <a:endParaRPr lang="en-GB" sz="2800" b="1" dirty="0">
              <a:latin typeface="Calibri" panose="020F0502020204030204" pitchFamily="34" charset="0"/>
              <a:ea typeface="Calibri"/>
              <a:cs typeface="Calibri" panose="020F0502020204030204" pitchFamily="34" charset="0"/>
            </a:endParaRPr>
          </a:p>
        </p:txBody>
      </p:sp>
      <p:sp>
        <p:nvSpPr>
          <p:cNvPr id="4" name="Rectangle 3">
            <a:extLst>
              <a:ext uri="{FF2B5EF4-FFF2-40B4-BE49-F238E27FC236}">
                <a16:creationId xmlns:a16="http://schemas.microsoft.com/office/drawing/2014/main" id="{EF0D8891-0D2C-D0CC-F699-AE55A82FA2CA}"/>
              </a:ext>
            </a:extLst>
          </p:cNvPr>
          <p:cNvSpPr/>
          <p:nvPr/>
        </p:nvSpPr>
        <p:spPr>
          <a:xfrm>
            <a:off x="0" y="-1"/>
            <a:ext cx="5857875" cy="87054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Upper Key Stage 2</a:t>
            </a:r>
          </a:p>
        </p:txBody>
      </p:sp>
      <p:sp>
        <p:nvSpPr>
          <p:cNvPr id="15" name="TextBox 14">
            <a:extLst>
              <a:ext uri="{FF2B5EF4-FFF2-40B4-BE49-F238E27FC236}">
                <a16:creationId xmlns:a16="http://schemas.microsoft.com/office/drawing/2014/main" id="{3A70A8D8-985A-87FE-A7E7-8C11BAF81CB0}"/>
              </a:ext>
            </a:extLst>
          </p:cNvPr>
          <p:cNvSpPr txBox="1"/>
          <p:nvPr/>
        </p:nvSpPr>
        <p:spPr>
          <a:xfrm>
            <a:off x="0" y="6437689"/>
            <a:ext cx="6858000" cy="523220"/>
          </a:xfrm>
          <a:prstGeom prst="rect">
            <a:avLst/>
          </a:prstGeom>
          <a:noFill/>
        </p:spPr>
        <p:txBody>
          <a:bodyPr wrap="square" rtlCol="0">
            <a:spAutoFit/>
          </a:bodyPr>
          <a:lstStyle/>
          <a:p>
            <a:r>
              <a:rPr lang="en-GB" sz="2800" b="1" dirty="0">
                <a:effectLst/>
                <a:latin typeface="Calibri" panose="020F0502020204030204" pitchFamily="34" charset="0"/>
                <a:ea typeface="Calibri" panose="020F0502020204030204" pitchFamily="34" charset="0"/>
                <a:cs typeface="Calibri" panose="020F0502020204030204" pitchFamily="34" charset="0"/>
              </a:rPr>
              <a:t>Year 6 – Beating Hearts</a:t>
            </a:r>
          </a:p>
        </p:txBody>
      </p:sp>
      <p:pic>
        <p:nvPicPr>
          <p:cNvPr id="2" name="Picture 1">
            <a:extLst>
              <a:ext uri="{FF2B5EF4-FFF2-40B4-BE49-F238E27FC236}">
                <a16:creationId xmlns:a16="http://schemas.microsoft.com/office/drawing/2014/main" id="{93630219-0B60-FA42-C4BB-04C6F96AB151}"/>
              </a:ext>
            </a:extLst>
          </p:cNvPr>
          <p:cNvPicPr>
            <a:picLocks noChangeAspect="1"/>
          </p:cNvPicPr>
          <p:nvPr/>
        </p:nvPicPr>
        <p:blipFill rotWithShape="1">
          <a:blip r:embed="rId2"/>
          <a:srcRect l="5713" t="3492" r="2857" b="6984"/>
          <a:stretch/>
        </p:blipFill>
        <p:spPr>
          <a:xfrm>
            <a:off x="5913405" y="62184"/>
            <a:ext cx="889065" cy="870543"/>
          </a:xfrm>
          <a:prstGeom prst="rect">
            <a:avLst/>
          </a:prstGeom>
        </p:spPr>
      </p:pic>
      <p:sp>
        <p:nvSpPr>
          <p:cNvPr id="8" name="TextBox 7">
            <a:hlinkClick r:id="rId3"/>
            <a:extLst>
              <a:ext uri="{FF2B5EF4-FFF2-40B4-BE49-F238E27FC236}">
                <a16:creationId xmlns:a16="http://schemas.microsoft.com/office/drawing/2014/main" id="{EC6D7F31-BF7C-0F56-E640-039937EFAFEC}"/>
              </a:ext>
            </a:extLst>
          </p:cNvPr>
          <p:cNvSpPr txBox="1"/>
          <p:nvPr/>
        </p:nvSpPr>
        <p:spPr>
          <a:xfrm>
            <a:off x="9397" y="6948341"/>
            <a:ext cx="6868714" cy="2677656"/>
          </a:xfrm>
          <a:prstGeom prst="rect">
            <a:avLst/>
          </a:prstGeom>
          <a:noFill/>
        </p:spPr>
        <p:txBody>
          <a:bodyPr wrap="square" rtlCol="0">
            <a:spAutoFit/>
          </a:bodyPr>
          <a:lstStyle/>
          <a:p>
            <a:pPr algn="just" fontAlgn="base"/>
            <a:r>
              <a:rPr lang="en-GB" sz="2400" i="0" u="none" strike="noStrike" dirty="0">
                <a:solidFill>
                  <a:schemeClr val="tx1">
                    <a:lumMod val="65000"/>
                    <a:lumOff val="35000"/>
                  </a:schemeClr>
                </a:solidFill>
                <a:effectLst/>
                <a:latin typeface="Calibri" panose="020F0502020204030204" pitchFamily="34" charset="0"/>
                <a:cs typeface="Calibri" panose="020F0502020204030204" pitchFamily="34" charset="0"/>
              </a:rPr>
              <a:t>There was more medical knowledge being developed in Year 6 science when the children learned about the heart.  Developing knowledge about how the heart functions to keep us alive was made more realistic w</a:t>
            </a:r>
            <a:r>
              <a:rPr lang="en-GB" sz="2400" dirty="0">
                <a:solidFill>
                  <a:schemeClr val="tx1">
                    <a:lumMod val="65000"/>
                    <a:lumOff val="35000"/>
                  </a:schemeClr>
                </a:solidFill>
                <a:latin typeface="Calibri" panose="020F0502020204030204" pitchFamily="34" charset="0"/>
                <a:cs typeface="Calibri" panose="020F0502020204030204" pitchFamily="34" charset="0"/>
              </a:rPr>
              <a:t>ith</a:t>
            </a:r>
            <a:r>
              <a:rPr lang="en-GB" sz="2400" i="0" u="none" strike="noStrike" dirty="0">
                <a:solidFill>
                  <a:schemeClr val="tx1">
                    <a:lumMod val="65000"/>
                    <a:lumOff val="35000"/>
                  </a:schemeClr>
                </a:solidFill>
                <a:effectLst/>
                <a:latin typeface="Calibri" panose="020F0502020204030204" pitchFamily="34" charset="0"/>
                <a:cs typeface="Calibri" panose="020F0502020204030204" pitchFamily="34" charset="0"/>
              </a:rPr>
              <a:t> the opportunity to handle lambs’ hearts.  These were very differen</a:t>
            </a:r>
            <a:r>
              <a:rPr lang="en-GB" sz="2400" dirty="0">
                <a:solidFill>
                  <a:schemeClr val="tx1">
                    <a:lumMod val="65000"/>
                    <a:lumOff val="35000"/>
                  </a:schemeClr>
                </a:solidFill>
                <a:latin typeface="Calibri" panose="020F0502020204030204" pitchFamily="34" charset="0"/>
                <a:cs typeface="Calibri" panose="020F0502020204030204" pitchFamily="34" charset="0"/>
              </a:rPr>
              <a:t>t to the hearts we</a:t>
            </a:r>
          </a:p>
          <a:p>
            <a:pPr algn="just" fontAlgn="base"/>
            <a:r>
              <a:rPr lang="en-GB" sz="2400" dirty="0">
                <a:solidFill>
                  <a:schemeClr val="tx1">
                    <a:lumMod val="65000"/>
                    <a:lumOff val="35000"/>
                  </a:schemeClr>
                </a:solidFill>
                <a:latin typeface="Calibri" panose="020F0502020204030204" pitchFamily="34" charset="0"/>
                <a:cs typeface="Calibri" panose="020F0502020204030204" pitchFamily="34" charset="0"/>
              </a:rPr>
              <a:t>s</a:t>
            </a:r>
            <a:r>
              <a:rPr lang="en-GB" sz="24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ee on Valentine’s Day! </a:t>
            </a:r>
          </a:p>
        </p:txBody>
      </p:sp>
      <p:sp>
        <p:nvSpPr>
          <p:cNvPr id="9" name="TextBox 8">
            <a:hlinkClick r:id="rId3"/>
            <a:extLst>
              <a:ext uri="{FF2B5EF4-FFF2-40B4-BE49-F238E27FC236}">
                <a16:creationId xmlns:a16="http://schemas.microsoft.com/office/drawing/2014/main" id="{F389F0C0-DFD3-96B3-96BB-DF3AB85BC6C8}"/>
              </a:ext>
            </a:extLst>
          </p:cNvPr>
          <p:cNvSpPr txBox="1"/>
          <p:nvPr/>
        </p:nvSpPr>
        <p:spPr>
          <a:xfrm>
            <a:off x="9397" y="1294935"/>
            <a:ext cx="6868714" cy="2308324"/>
          </a:xfrm>
          <a:prstGeom prst="rect">
            <a:avLst/>
          </a:prstGeom>
          <a:noFill/>
        </p:spPr>
        <p:txBody>
          <a:bodyPr wrap="square" rtlCol="0">
            <a:spAutoFit/>
          </a:bodyPr>
          <a:lstStyle/>
          <a:p>
            <a:pPr algn="just"/>
            <a:r>
              <a:rPr lang="en-GB" sz="2400" dirty="0">
                <a:solidFill>
                  <a:schemeClr val="tx1">
                    <a:lumMod val="65000"/>
                    <a:lumOff val="35000"/>
                  </a:schemeClr>
                </a:solidFill>
                <a:latin typeface="Calibri" panose="020F0502020204030204" pitchFamily="34" charset="0"/>
                <a:cs typeface="Calibri" panose="020F0502020204030204" pitchFamily="34" charset="0"/>
              </a:rPr>
              <a:t>As part of their topic ‘Life in the Rain Forest’, Year 5 needed to develop their geographical knowledge of the continent of South America.  Using atlases, the children identified South American countries as well as some of the physical features such as the Amazon and, of course, the rain forest!</a:t>
            </a:r>
          </a:p>
        </p:txBody>
      </p:sp>
      <p:pic>
        <p:nvPicPr>
          <p:cNvPr id="10" name="Picture 9">
            <a:hlinkClick r:id="rId4"/>
            <a:extLst>
              <a:ext uri="{FF2B5EF4-FFF2-40B4-BE49-F238E27FC236}">
                <a16:creationId xmlns:a16="http://schemas.microsoft.com/office/drawing/2014/main" id="{FE149C63-1A5F-CFCD-BA66-9E73F8B1BCE0}"/>
              </a:ext>
            </a:extLst>
          </p:cNvPr>
          <p:cNvPicPr>
            <a:picLocks noChangeAspect="1"/>
          </p:cNvPicPr>
          <p:nvPr/>
        </p:nvPicPr>
        <p:blipFill rotWithShape="1">
          <a:blip r:embed="rId5"/>
          <a:srcRect l="44443" t="37950" r="11065" b="38960"/>
          <a:stretch/>
        </p:blipFill>
        <p:spPr>
          <a:xfrm>
            <a:off x="4305349" y="3167352"/>
            <a:ext cx="2075733" cy="605941"/>
          </a:xfrm>
          <a:prstGeom prst="rect">
            <a:avLst/>
          </a:prstGeom>
        </p:spPr>
      </p:pic>
      <p:pic>
        <p:nvPicPr>
          <p:cNvPr id="14" name="Picture 13">
            <a:hlinkClick r:id="rId6"/>
            <a:extLst>
              <a:ext uri="{FF2B5EF4-FFF2-40B4-BE49-F238E27FC236}">
                <a16:creationId xmlns:a16="http://schemas.microsoft.com/office/drawing/2014/main" id="{359CD36B-0747-A364-FF46-D6AC448939CC}"/>
              </a:ext>
            </a:extLst>
          </p:cNvPr>
          <p:cNvPicPr>
            <a:picLocks noChangeAspect="1"/>
          </p:cNvPicPr>
          <p:nvPr/>
        </p:nvPicPr>
        <p:blipFill rotWithShape="1">
          <a:blip r:embed="rId7"/>
          <a:srcRect l="44000" t="36132" r="9778" b="38377"/>
          <a:stretch/>
        </p:blipFill>
        <p:spPr>
          <a:xfrm>
            <a:off x="4689400" y="8914916"/>
            <a:ext cx="2086447" cy="647254"/>
          </a:xfrm>
          <a:prstGeom prst="rect">
            <a:avLst/>
          </a:prstGeom>
        </p:spPr>
      </p:pic>
      <p:pic>
        <p:nvPicPr>
          <p:cNvPr id="6" name="Picture 5">
            <a:extLst>
              <a:ext uri="{FF2B5EF4-FFF2-40B4-BE49-F238E27FC236}">
                <a16:creationId xmlns:a16="http://schemas.microsoft.com/office/drawing/2014/main" id="{F77B7F5D-1BB2-EE3D-0B33-A109C25174B3}"/>
              </a:ext>
            </a:extLst>
          </p:cNvPr>
          <p:cNvPicPr>
            <a:picLocks noChangeAspect="1"/>
          </p:cNvPicPr>
          <p:nvPr/>
        </p:nvPicPr>
        <p:blipFill>
          <a:blip r:embed="rId8"/>
          <a:stretch>
            <a:fillRect/>
          </a:stretch>
        </p:blipFill>
        <p:spPr>
          <a:xfrm>
            <a:off x="1776" y="3900092"/>
            <a:ext cx="3440492" cy="2580369"/>
          </a:xfrm>
          <a:prstGeom prst="rect">
            <a:avLst/>
          </a:prstGeom>
        </p:spPr>
      </p:pic>
      <p:pic>
        <p:nvPicPr>
          <p:cNvPr id="12" name="Picture 11">
            <a:extLst>
              <a:ext uri="{FF2B5EF4-FFF2-40B4-BE49-F238E27FC236}">
                <a16:creationId xmlns:a16="http://schemas.microsoft.com/office/drawing/2014/main" id="{27EB4BD1-3979-898A-D3D7-CDADB3F5A1FA}"/>
              </a:ext>
            </a:extLst>
          </p:cNvPr>
          <p:cNvPicPr>
            <a:picLocks noChangeAspect="1"/>
          </p:cNvPicPr>
          <p:nvPr/>
        </p:nvPicPr>
        <p:blipFill>
          <a:blip r:embed="rId9"/>
          <a:stretch>
            <a:fillRect/>
          </a:stretch>
        </p:blipFill>
        <p:spPr>
          <a:xfrm>
            <a:off x="3418990" y="3900093"/>
            <a:ext cx="3440492" cy="2580369"/>
          </a:xfrm>
          <a:prstGeom prst="rect">
            <a:avLst/>
          </a:prstGeom>
        </p:spPr>
      </p:pic>
      <p:pic>
        <p:nvPicPr>
          <p:cNvPr id="2050" name="Picture 2">
            <a:extLst>
              <a:ext uri="{FF2B5EF4-FFF2-40B4-BE49-F238E27FC236}">
                <a16:creationId xmlns:a16="http://schemas.microsoft.com/office/drawing/2014/main" id="{7C1A6FE5-E451-87FE-2536-E3608461CB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 y="9688929"/>
            <a:ext cx="3335783" cy="2501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617FFAB-C465-2B3E-407B-D0DF7DA7ECDD}"/>
              </a:ext>
            </a:extLst>
          </p:cNvPr>
          <p:cNvPicPr>
            <a:picLocks noChangeAspect="1"/>
          </p:cNvPicPr>
          <p:nvPr/>
        </p:nvPicPr>
        <p:blipFill>
          <a:blip r:embed="rId11"/>
          <a:srcRect b="5810"/>
          <a:stretch/>
        </p:blipFill>
        <p:spPr>
          <a:xfrm>
            <a:off x="3337559" y="9688929"/>
            <a:ext cx="3543300" cy="2503071"/>
          </a:xfrm>
          <a:prstGeom prst="rect">
            <a:avLst/>
          </a:prstGeom>
        </p:spPr>
      </p:pic>
    </p:spTree>
    <p:extLst>
      <p:ext uri="{BB962C8B-B14F-4D97-AF65-F5344CB8AC3E}">
        <p14:creationId xmlns:p14="http://schemas.microsoft.com/office/powerpoint/2010/main" val="33187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0D8891-0D2C-D0CC-F699-AE55A82FA2CA}"/>
              </a:ext>
            </a:extLst>
          </p:cNvPr>
          <p:cNvSpPr/>
          <p:nvPr/>
        </p:nvSpPr>
        <p:spPr>
          <a:xfrm>
            <a:off x="1276351" y="260"/>
            <a:ext cx="5581648" cy="97129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Sports Update</a:t>
            </a:r>
          </a:p>
        </p:txBody>
      </p:sp>
      <p:sp>
        <p:nvSpPr>
          <p:cNvPr id="6" name="TextBox 5">
            <a:extLst>
              <a:ext uri="{FF2B5EF4-FFF2-40B4-BE49-F238E27FC236}">
                <a16:creationId xmlns:a16="http://schemas.microsoft.com/office/drawing/2014/main" id="{45A125F5-E608-CD62-9BE8-4FE4A6D1CCF7}"/>
              </a:ext>
            </a:extLst>
          </p:cNvPr>
          <p:cNvSpPr txBox="1"/>
          <p:nvPr/>
        </p:nvSpPr>
        <p:spPr>
          <a:xfrm>
            <a:off x="-1" y="5356045"/>
            <a:ext cx="6857999" cy="1938992"/>
          </a:xfrm>
          <a:prstGeom prst="rect">
            <a:avLst/>
          </a:prstGeom>
          <a:noFill/>
        </p:spPr>
        <p:txBody>
          <a:bodyPr wrap="square" rtlCol="0">
            <a:spAutoFit/>
          </a:bodyPr>
          <a:lstStyle/>
          <a:p>
            <a:pPr algn="just" fontAlgn="base">
              <a:spcAft>
                <a:spcPts val="2250"/>
              </a:spcAft>
            </a:pPr>
            <a:r>
              <a:rPr lang="en-GB" sz="2400" b="0" i="0" u="none" strike="noStrike" dirty="0">
                <a:solidFill>
                  <a:schemeClr val="tx1">
                    <a:lumMod val="65000"/>
                    <a:lumOff val="35000"/>
                  </a:schemeClr>
                </a:solidFill>
                <a:effectLst/>
                <a:latin typeface="Dosis" panose="020F0502020204030204"/>
              </a:rPr>
              <a:t>The Year 4 Tennis Team have continued to work hard in their training this half term with an eye towards the summer term competition.  Over</a:t>
            </a:r>
            <a:r>
              <a:rPr lang="en-GB" sz="2400" dirty="0">
                <a:solidFill>
                  <a:schemeClr val="tx1">
                    <a:lumMod val="65000"/>
                    <a:lumOff val="35000"/>
                  </a:schemeClr>
                </a:solidFill>
                <a:latin typeface="Dosis" panose="020F0502020204030204"/>
              </a:rPr>
              <a:t> the last 5 weeks, the children have moved from a sponge ball to the heavier mini-orange</a:t>
            </a:r>
            <a:endParaRPr lang="en-GB" sz="2400" b="0" i="0" u="none" strike="noStrike" dirty="0">
              <a:solidFill>
                <a:schemeClr val="tx1">
                  <a:lumMod val="65000"/>
                  <a:lumOff val="35000"/>
                </a:schemeClr>
              </a:solidFill>
              <a:effectLst/>
              <a:latin typeface="Dosis" panose="020F0502020204030204"/>
            </a:endParaRPr>
          </a:p>
        </p:txBody>
      </p:sp>
      <p:pic>
        <p:nvPicPr>
          <p:cNvPr id="5" name="Picture 4">
            <a:extLst>
              <a:ext uri="{FF2B5EF4-FFF2-40B4-BE49-F238E27FC236}">
                <a16:creationId xmlns:a16="http://schemas.microsoft.com/office/drawing/2014/main" id="{86798124-1352-40E7-881A-EFB06112BBBF}"/>
              </a:ext>
            </a:extLst>
          </p:cNvPr>
          <p:cNvPicPr>
            <a:picLocks noChangeAspect="1"/>
          </p:cNvPicPr>
          <p:nvPr/>
        </p:nvPicPr>
        <p:blipFill>
          <a:blip r:embed="rId2"/>
          <a:stretch>
            <a:fillRect/>
          </a:stretch>
        </p:blipFill>
        <p:spPr>
          <a:xfrm>
            <a:off x="151176" y="90299"/>
            <a:ext cx="1010874" cy="791212"/>
          </a:xfrm>
          <a:prstGeom prst="rect">
            <a:avLst/>
          </a:prstGeom>
        </p:spPr>
      </p:pic>
      <p:sp>
        <p:nvSpPr>
          <p:cNvPr id="7" name="TextBox 6">
            <a:extLst>
              <a:ext uri="{FF2B5EF4-FFF2-40B4-BE49-F238E27FC236}">
                <a16:creationId xmlns:a16="http://schemas.microsoft.com/office/drawing/2014/main" id="{E16C3A03-637D-817E-1F5F-B628D1CB8E6E}"/>
              </a:ext>
            </a:extLst>
          </p:cNvPr>
          <p:cNvSpPr txBox="1"/>
          <p:nvPr/>
        </p:nvSpPr>
        <p:spPr>
          <a:xfrm>
            <a:off x="0" y="1093192"/>
            <a:ext cx="4330247" cy="523220"/>
          </a:xfrm>
          <a:prstGeom prst="rect">
            <a:avLst/>
          </a:prstGeom>
          <a:noFill/>
        </p:spPr>
        <p:txBody>
          <a:bodyPr wrap="square" rtlCol="0">
            <a:spAutoFit/>
          </a:bodyPr>
          <a:lstStyle/>
          <a:p>
            <a:r>
              <a:rPr lang="en-GB" sz="2800" b="1" dirty="0">
                <a:latin typeface="Calibri" panose="020F0502020204030204" pitchFamily="34" charset="0"/>
                <a:cs typeface="Calibri" panose="020F0502020204030204" pitchFamily="34" charset="0"/>
              </a:rPr>
              <a:t>Hi-5 Netball</a:t>
            </a:r>
          </a:p>
        </p:txBody>
      </p:sp>
      <p:sp>
        <p:nvSpPr>
          <p:cNvPr id="8" name="TextBox 7">
            <a:extLst>
              <a:ext uri="{FF2B5EF4-FFF2-40B4-BE49-F238E27FC236}">
                <a16:creationId xmlns:a16="http://schemas.microsoft.com/office/drawing/2014/main" id="{AD3A6391-7E75-2363-5374-C9ECB08A5331}"/>
              </a:ext>
            </a:extLst>
          </p:cNvPr>
          <p:cNvSpPr txBox="1"/>
          <p:nvPr/>
        </p:nvSpPr>
        <p:spPr>
          <a:xfrm>
            <a:off x="1" y="4816295"/>
            <a:ext cx="3615266" cy="523220"/>
          </a:xfrm>
          <a:prstGeom prst="rect">
            <a:avLst/>
          </a:prstGeom>
          <a:noFill/>
        </p:spPr>
        <p:txBody>
          <a:bodyPr wrap="square" rtlCol="0">
            <a:spAutoFit/>
          </a:bodyPr>
          <a:lstStyle/>
          <a:p>
            <a:r>
              <a:rPr lang="en-GB" sz="2800" b="1" dirty="0">
                <a:latin typeface="Calibri" panose="020F0502020204030204" pitchFamily="34" charset="0"/>
                <a:cs typeface="Calibri" panose="020F0502020204030204" pitchFamily="34" charset="0"/>
              </a:rPr>
              <a:t>Year 4 Tennis Club</a:t>
            </a:r>
          </a:p>
        </p:txBody>
      </p:sp>
      <p:sp>
        <p:nvSpPr>
          <p:cNvPr id="10" name="TextBox 9">
            <a:extLst>
              <a:ext uri="{FF2B5EF4-FFF2-40B4-BE49-F238E27FC236}">
                <a16:creationId xmlns:a16="http://schemas.microsoft.com/office/drawing/2014/main" id="{84F73B68-AAC4-3B47-547F-1390F63E70C2}"/>
              </a:ext>
            </a:extLst>
          </p:cNvPr>
          <p:cNvSpPr txBox="1"/>
          <p:nvPr/>
        </p:nvSpPr>
        <p:spPr>
          <a:xfrm>
            <a:off x="0" y="10150221"/>
            <a:ext cx="6857999" cy="1938992"/>
          </a:xfrm>
          <a:prstGeom prst="rect">
            <a:avLst/>
          </a:prstGeom>
          <a:noFill/>
        </p:spPr>
        <p:txBody>
          <a:bodyPr wrap="square">
            <a:spAutoFit/>
          </a:bodyPr>
          <a:lstStyle/>
          <a:p>
            <a:pPr algn="just" fontAlgn="base">
              <a:spcAft>
                <a:spcPts val="2250"/>
              </a:spcAft>
            </a:pPr>
            <a:r>
              <a:rPr lang="en-GB" sz="2400" dirty="0">
                <a:solidFill>
                  <a:schemeClr val="tx1">
                    <a:lumMod val="65000"/>
                    <a:lumOff val="35000"/>
                  </a:schemeClr>
                </a:solidFill>
                <a:latin typeface="Dosis" panose="020F0502020204030204"/>
              </a:rPr>
              <a:t>Miss Bradshaw and Mr Hollingworth have begun training a very large group of KS2 children in preparation for this year’s Dance Festival.  Everyone has worked extremely hard to begin learning the routine but there’s plenty of practice to put it!</a:t>
            </a:r>
            <a:endParaRPr lang="en-GB" sz="2400" b="0" i="0" u="none" strike="noStrike" dirty="0">
              <a:solidFill>
                <a:schemeClr val="tx1">
                  <a:lumMod val="65000"/>
                  <a:lumOff val="35000"/>
                </a:schemeClr>
              </a:solidFill>
              <a:effectLst/>
              <a:latin typeface="Dosis" panose="020F0502020204030204"/>
            </a:endParaRPr>
          </a:p>
        </p:txBody>
      </p:sp>
      <p:sp>
        <p:nvSpPr>
          <p:cNvPr id="19" name="TextBox 18">
            <a:extLst>
              <a:ext uri="{FF2B5EF4-FFF2-40B4-BE49-F238E27FC236}">
                <a16:creationId xmlns:a16="http://schemas.microsoft.com/office/drawing/2014/main" id="{8EA8887A-874E-4B64-43C9-D7E0440AB7D2}"/>
              </a:ext>
            </a:extLst>
          </p:cNvPr>
          <p:cNvSpPr txBox="1"/>
          <p:nvPr/>
        </p:nvSpPr>
        <p:spPr>
          <a:xfrm>
            <a:off x="0" y="9650648"/>
            <a:ext cx="2908299" cy="523220"/>
          </a:xfrm>
          <a:prstGeom prst="rect">
            <a:avLst/>
          </a:prstGeom>
          <a:noFill/>
        </p:spPr>
        <p:txBody>
          <a:bodyPr wrap="square" rtlCol="0">
            <a:spAutoFit/>
          </a:bodyPr>
          <a:lstStyle/>
          <a:p>
            <a:r>
              <a:rPr lang="en-GB" sz="2800" b="1" dirty="0">
                <a:latin typeface="Calibri" panose="020F0502020204030204" pitchFamily="34" charset="0"/>
                <a:cs typeface="Calibri" panose="020F0502020204030204" pitchFamily="34" charset="0"/>
              </a:rPr>
              <a:t>Dance Festival </a:t>
            </a:r>
          </a:p>
        </p:txBody>
      </p:sp>
      <p:sp>
        <p:nvSpPr>
          <p:cNvPr id="11" name="TextBox 10">
            <a:extLst>
              <a:ext uri="{FF2B5EF4-FFF2-40B4-BE49-F238E27FC236}">
                <a16:creationId xmlns:a16="http://schemas.microsoft.com/office/drawing/2014/main" id="{774A222C-895E-65EC-4EE0-3CB637BD66B2}"/>
              </a:ext>
            </a:extLst>
          </p:cNvPr>
          <p:cNvSpPr txBox="1"/>
          <p:nvPr/>
        </p:nvSpPr>
        <p:spPr>
          <a:xfrm>
            <a:off x="0" y="1607224"/>
            <a:ext cx="6857998" cy="1655518"/>
          </a:xfrm>
          <a:prstGeom prst="rect">
            <a:avLst/>
          </a:prstGeom>
          <a:noFill/>
        </p:spPr>
        <p:txBody>
          <a:bodyPr wrap="square">
            <a:spAutoFit/>
          </a:bodyPr>
          <a:lstStyle/>
          <a:p>
            <a:pPr algn="just">
              <a:lnSpc>
                <a:spcPct val="107000"/>
              </a:lnSpc>
              <a:spcAft>
                <a:spcPts val="800"/>
              </a:spcAft>
            </a:pPr>
            <a:r>
              <a:rPr lang="en-GB" sz="2400" kern="100" dirty="0">
                <a:solidFill>
                  <a:schemeClr val="tx1">
                    <a:lumMod val="65000"/>
                    <a:lumOff val="35000"/>
                  </a:schemeClr>
                </a:solidFill>
                <a:latin typeface="Aptos" panose="02110004020202020204"/>
                <a:ea typeface="Aptos" panose="02110004020202020204"/>
                <a:cs typeface="Times New Roman" panose="02020603050405020304" pitchFamily="18" charset="0"/>
              </a:rPr>
              <a:t>O</a:t>
            </a:r>
            <a:r>
              <a:rPr lang="en-GB" sz="2400" kern="100" dirty="0">
                <a:solidFill>
                  <a:schemeClr val="tx1">
                    <a:lumMod val="65000"/>
                    <a:lumOff val="35000"/>
                  </a:schemeClr>
                </a:solidFill>
                <a:effectLst/>
                <a:latin typeface="Aptos" panose="02110004020202020204"/>
                <a:ea typeface="Aptos" panose="02110004020202020204"/>
                <a:cs typeface="Times New Roman" panose="02020603050405020304" pitchFamily="18" charset="0"/>
              </a:rPr>
              <a:t>ur Year 5 and 6 Netball team took part in the Gateshead Finals which was held at Gateshead Stadium.  The amazing teamwork continued from throughout with everyone</a:t>
            </a:r>
          </a:p>
        </p:txBody>
      </p:sp>
      <p:pic>
        <p:nvPicPr>
          <p:cNvPr id="3074" name="Picture 2">
            <a:extLst>
              <a:ext uri="{FF2B5EF4-FFF2-40B4-BE49-F238E27FC236}">
                <a16:creationId xmlns:a16="http://schemas.microsoft.com/office/drawing/2014/main" id="{F6E85B78-7F69-821C-8B54-A7256616E6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96" b="7080"/>
          <a:stretch/>
        </p:blipFill>
        <p:spPr bwMode="auto">
          <a:xfrm>
            <a:off x="3746896" y="2917324"/>
            <a:ext cx="2921000" cy="2115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84BE32-C908-1E72-26AC-CF8945FC14E2}"/>
              </a:ext>
            </a:extLst>
          </p:cNvPr>
          <p:cNvSpPr txBox="1"/>
          <p:nvPr/>
        </p:nvSpPr>
        <p:spPr>
          <a:xfrm>
            <a:off x="-32526" y="3271612"/>
            <a:ext cx="3461526" cy="1260345"/>
          </a:xfrm>
          <a:prstGeom prst="rect">
            <a:avLst/>
          </a:prstGeom>
          <a:noFill/>
        </p:spPr>
        <p:txBody>
          <a:bodyPr wrap="square">
            <a:spAutoFit/>
          </a:bodyPr>
          <a:lstStyle/>
          <a:p>
            <a:pPr algn="just">
              <a:lnSpc>
                <a:spcPct val="107000"/>
              </a:lnSpc>
              <a:spcAft>
                <a:spcPts val="800"/>
              </a:spcAft>
            </a:pPr>
            <a:r>
              <a:rPr lang="en-GB" sz="2400" kern="100" dirty="0">
                <a:solidFill>
                  <a:schemeClr val="tx1">
                    <a:lumMod val="65000"/>
                    <a:lumOff val="35000"/>
                  </a:schemeClr>
                </a:solidFill>
                <a:effectLst/>
                <a:latin typeface="Aptos" panose="02110004020202020204"/>
                <a:ea typeface="Aptos" panose="02110004020202020204"/>
                <a:cs typeface="Times New Roman" panose="02020603050405020304" pitchFamily="18" charset="0"/>
              </a:rPr>
              <a:t>giving it their all which resulted in a joint third-place finish overall.</a:t>
            </a:r>
            <a:endParaRPr lang="en-GB" sz="2400" dirty="0"/>
          </a:p>
        </p:txBody>
      </p:sp>
      <p:pic>
        <p:nvPicPr>
          <p:cNvPr id="9" name="Picture 8">
            <a:extLst>
              <a:ext uri="{FF2B5EF4-FFF2-40B4-BE49-F238E27FC236}">
                <a16:creationId xmlns:a16="http://schemas.microsoft.com/office/drawing/2014/main" id="{687F203C-4F4F-1FCC-05C8-42815FF1764F}"/>
              </a:ext>
            </a:extLst>
          </p:cNvPr>
          <p:cNvPicPr>
            <a:picLocks noChangeAspect="1"/>
          </p:cNvPicPr>
          <p:nvPr/>
        </p:nvPicPr>
        <p:blipFill>
          <a:blip r:embed="rId4"/>
          <a:stretch>
            <a:fillRect/>
          </a:stretch>
        </p:blipFill>
        <p:spPr>
          <a:xfrm>
            <a:off x="3340496" y="7034633"/>
            <a:ext cx="3327400" cy="249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0D10E110-87CB-CA0F-48FE-C380985B5FC5}"/>
              </a:ext>
            </a:extLst>
          </p:cNvPr>
          <p:cNvSpPr txBox="1"/>
          <p:nvPr/>
        </p:nvSpPr>
        <p:spPr>
          <a:xfrm>
            <a:off x="1" y="7250954"/>
            <a:ext cx="3073399" cy="2308324"/>
          </a:xfrm>
          <a:prstGeom prst="rect">
            <a:avLst/>
          </a:prstGeom>
          <a:noFill/>
        </p:spPr>
        <p:txBody>
          <a:bodyPr wrap="square" rtlCol="0">
            <a:spAutoFit/>
          </a:bodyPr>
          <a:lstStyle/>
          <a:p>
            <a:pPr algn="just" fontAlgn="base">
              <a:spcAft>
                <a:spcPts val="2250"/>
              </a:spcAft>
            </a:pPr>
            <a:r>
              <a:rPr lang="en-GB" sz="2400" dirty="0">
                <a:solidFill>
                  <a:schemeClr val="tx1">
                    <a:lumMod val="65000"/>
                    <a:lumOff val="35000"/>
                  </a:schemeClr>
                </a:solidFill>
                <a:latin typeface="Dosis" panose="020F0502020204030204"/>
              </a:rPr>
              <a:t>b</a:t>
            </a:r>
            <a:r>
              <a:rPr lang="en-GB" sz="2400" b="0" i="0" u="none" strike="noStrike" dirty="0">
                <a:solidFill>
                  <a:schemeClr val="tx1">
                    <a:lumMod val="65000"/>
                    <a:lumOff val="35000"/>
                  </a:schemeClr>
                </a:solidFill>
                <a:effectLst/>
                <a:latin typeface="Dosis" panose="020F0502020204030204"/>
              </a:rPr>
              <a:t>all which will be used when playing outdoors in the warmer weather.  Although a little trickier, it has still  been fun to play!</a:t>
            </a:r>
          </a:p>
        </p:txBody>
      </p:sp>
    </p:spTree>
    <p:extLst>
      <p:ext uri="{BB962C8B-B14F-4D97-AF65-F5344CB8AC3E}">
        <p14:creationId xmlns:p14="http://schemas.microsoft.com/office/powerpoint/2010/main" val="2859614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26CF5-6084-B5FC-53F5-70A51E57A0F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EA0B57A-2383-46D3-23E4-344AF6E55346}"/>
              </a:ext>
            </a:extLst>
          </p:cNvPr>
          <p:cNvSpPr/>
          <p:nvPr/>
        </p:nvSpPr>
        <p:spPr>
          <a:xfrm>
            <a:off x="0" y="1822"/>
            <a:ext cx="6858000" cy="1158949"/>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Whole School Events</a:t>
            </a:r>
          </a:p>
        </p:txBody>
      </p:sp>
      <p:sp>
        <p:nvSpPr>
          <p:cNvPr id="2" name="TextBox 1">
            <a:extLst>
              <a:ext uri="{FF2B5EF4-FFF2-40B4-BE49-F238E27FC236}">
                <a16:creationId xmlns:a16="http://schemas.microsoft.com/office/drawing/2014/main" id="{D9127305-0CA3-716A-35CB-CA1B6A934E1A}"/>
              </a:ext>
            </a:extLst>
          </p:cNvPr>
          <p:cNvSpPr txBox="1"/>
          <p:nvPr/>
        </p:nvSpPr>
        <p:spPr>
          <a:xfrm>
            <a:off x="0" y="1645041"/>
            <a:ext cx="6858000" cy="2677656"/>
          </a:xfrm>
          <a:prstGeom prst="rect">
            <a:avLst/>
          </a:prstGeom>
          <a:noFill/>
        </p:spPr>
        <p:txBody>
          <a:bodyPr wrap="square" rtlCol="0">
            <a:spAutoFit/>
          </a:bodyPr>
          <a:lstStyle/>
          <a:p>
            <a:pPr algn="just" fontAlgn="base">
              <a:spcAft>
                <a:spcPts val="2250"/>
              </a:spcAft>
            </a:pPr>
            <a:r>
              <a:rPr lang="en-US" sz="2400" i="0" u="none" strike="noStrike" dirty="0">
                <a:solidFill>
                  <a:schemeClr val="tx1">
                    <a:lumMod val="65000"/>
                    <a:lumOff val="35000"/>
                  </a:schemeClr>
                </a:solidFill>
                <a:effectLst/>
                <a:latin typeface="inherit"/>
              </a:rPr>
              <a:t>On Tuesday, 11th February, Harlow Green Primary School joined thousands of schools across the country in celebrating Safer Internet Day 2025. This year’s theme, ‘Too Good to be True’, encouraged our children to think critically about what they see online, particularly regarding scams, misinformation, and false promises.</a:t>
            </a:r>
            <a:endParaRPr lang="en-GB" sz="2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8DCBC4B-7FBD-8DC5-AD36-21F547AC4586}"/>
              </a:ext>
            </a:extLst>
          </p:cNvPr>
          <p:cNvSpPr txBox="1"/>
          <p:nvPr/>
        </p:nvSpPr>
        <p:spPr>
          <a:xfrm>
            <a:off x="0" y="1223661"/>
            <a:ext cx="4655075" cy="523220"/>
          </a:xfrm>
          <a:prstGeom prst="rect">
            <a:avLst/>
          </a:prstGeom>
          <a:noFill/>
        </p:spPr>
        <p:txBody>
          <a:bodyPr wrap="square" rtlCol="0">
            <a:spAutoFit/>
          </a:bodyPr>
          <a:lstStyle/>
          <a:p>
            <a:r>
              <a:rPr lang="en-GB" sz="2800" b="1" dirty="0">
                <a:latin typeface="Calibri" panose="020F0502020204030204" pitchFamily="34" charset="0"/>
                <a:cs typeface="Calibri" panose="020F0502020204030204" pitchFamily="34" charset="0"/>
              </a:rPr>
              <a:t>Internet Safety Day</a:t>
            </a:r>
          </a:p>
        </p:txBody>
      </p:sp>
      <p:sp>
        <p:nvSpPr>
          <p:cNvPr id="13" name="TextBox 12">
            <a:extLst>
              <a:ext uri="{FF2B5EF4-FFF2-40B4-BE49-F238E27FC236}">
                <a16:creationId xmlns:a16="http://schemas.microsoft.com/office/drawing/2014/main" id="{6CBB43FE-1CA7-81A1-0C36-8F0C4F572B53}"/>
              </a:ext>
            </a:extLst>
          </p:cNvPr>
          <p:cNvSpPr txBox="1"/>
          <p:nvPr/>
        </p:nvSpPr>
        <p:spPr>
          <a:xfrm>
            <a:off x="0" y="7695885"/>
            <a:ext cx="6789420" cy="2308324"/>
          </a:xfrm>
          <a:prstGeom prst="rect">
            <a:avLst/>
          </a:prstGeom>
          <a:noFill/>
        </p:spPr>
        <p:txBody>
          <a:bodyPr wrap="square" rtlCol="0">
            <a:spAutoFit/>
          </a:bodyPr>
          <a:lstStyle/>
          <a:p>
            <a:pPr algn="just">
              <a:tabLst>
                <a:tab pos="1209675" algn="l"/>
              </a:tabLst>
            </a:pPr>
            <a:r>
              <a:rPr lang="en-US" sz="24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World Religion Day falls on the third Sunday in January each year. The day is an opportunity to promote understanding and peace between all religions. As a way of celebrating the day, the boys and girls at Harlow Green have all been learning about the Sikh faith. </a:t>
            </a:r>
            <a:endParaRPr lang="en-GB" sz="24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ACF2BB24-426D-1182-A540-1350A329EFD2}"/>
              </a:ext>
            </a:extLst>
          </p:cNvPr>
          <p:cNvSpPr txBox="1"/>
          <p:nvPr/>
        </p:nvSpPr>
        <p:spPr>
          <a:xfrm>
            <a:off x="0" y="7197681"/>
            <a:ext cx="4115767" cy="523220"/>
          </a:xfrm>
          <a:prstGeom prst="rect">
            <a:avLst/>
          </a:prstGeom>
          <a:noFill/>
        </p:spPr>
        <p:txBody>
          <a:bodyPr wrap="square" rtlCol="0">
            <a:spAutoFit/>
          </a:bodyPr>
          <a:lstStyle/>
          <a:p>
            <a:r>
              <a:rPr lang="en-GB" sz="2800" b="1" dirty="0">
                <a:latin typeface="Calibri" panose="020F0502020204030204" pitchFamily="34" charset="0"/>
                <a:cs typeface="Calibri" panose="020F0502020204030204" pitchFamily="34" charset="0"/>
              </a:rPr>
              <a:t>World Religion Day</a:t>
            </a:r>
          </a:p>
        </p:txBody>
      </p:sp>
      <p:pic>
        <p:nvPicPr>
          <p:cNvPr id="18" name="Picture 17">
            <a:hlinkClick r:id="rId2"/>
            <a:extLst>
              <a:ext uri="{FF2B5EF4-FFF2-40B4-BE49-F238E27FC236}">
                <a16:creationId xmlns:a16="http://schemas.microsoft.com/office/drawing/2014/main" id="{AD9D2B7C-17F7-F255-A1CE-FFB5F1E6BFDC}"/>
              </a:ext>
            </a:extLst>
          </p:cNvPr>
          <p:cNvPicPr>
            <a:picLocks noChangeAspect="1"/>
          </p:cNvPicPr>
          <p:nvPr/>
        </p:nvPicPr>
        <p:blipFill rotWithShape="1">
          <a:blip r:embed="rId3"/>
          <a:srcRect l="44443" t="37950" r="11065" b="38960"/>
          <a:stretch/>
        </p:blipFill>
        <p:spPr>
          <a:xfrm>
            <a:off x="4074217" y="3947102"/>
            <a:ext cx="2075733" cy="605941"/>
          </a:xfrm>
          <a:prstGeom prst="rect">
            <a:avLst/>
          </a:prstGeom>
        </p:spPr>
      </p:pic>
      <p:pic>
        <p:nvPicPr>
          <p:cNvPr id="3" name="Picture 2">
            <a:extLst>
              <a:ext uri="{FF2B5EF4-FFF2-40B4-BE49-F238E27FC236}">
                <a16:creationId xmlns:a16="http://schemas.microsoft.com/office/drawing/2014/main" id="{DF06E08A-071B-F6D4-75AC-EC4E983CA310}"/>
              </a:ext>
            </a:extLst>
          </p:cNvPr>
          <p:cNvPicPr>
            <a:picLocks noChangeAspect="1"/>
          </p:cNvPicPr>
          <p:nvPr/>
        </p:nvPicPr>
        <p:blipFill>
          <a:blip r:embed="rId4"/>
          <a:srcRect t="9343" r="5689" b="18560"/>
          <a:stretch/>
        </p:blipFill>
        <p:spPr>
          <a:xfrm>
            <a:off x="279593" y="4345887"/>
            <a:ext cx="2669348" cy="2720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1BBB288B-13EA-7FEB-03F5-6F14EC831C96}"/>
              </a:ext>
            </a:extLst>
          </p:cNvPr>
          <p:cNvPicPr>
            <a:picLocks noChangeAspect="1"/>
          </p:cNvPicPr>
          <p:nvPr/>
        </p:nvPicPr>
        <p:blipFill>
          <a:blip r:embed="rId5"/>
          <a:stretch>
            <a:fillRect/>
          </a:stretch>
        </p:blipFill>
        <p:spPr>
          <a:xfrm>
            <a:off x="3238716" y="4677040"/>
            <a:ext cx="3186191" cy="2389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3D47C875-7AFD-26C3-7387-64E8251E7231}"/>
              </a:ext>
            </a:extLst>
          </p:cNvPr>
          <p:cNvSpPr txBox="1"/>
          <p:nvPr/>
        </p:nvSpPr>
        <p:spPr>
          <a:xfrm>
            <a:off x="7620" y="9879507"/>
            <a:ext cx="3231096" cy="2308324"/>
          </a:xfrm>
          <a:prstGeom prst="rect">
            <a:avLst/>
          </a:prstGeom>
          <a:noFill/>
        </p:spPr>
        <p:txBody>
          <a:bodyPr wrap="square">
            <a:spAutoFit/>
          </a:bodyPr>
          <a:lstStyle/>
          <a:p>
            <a:pPr algn="just"/>
            <a:r>
              <a:rPr lang="en-US" sz="24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Throughout the school, there was a lovely atmosphere as children participated in a range of activities to develop their knowledge.</a:t>
            </a:r>
            <a:endParaRPr lang="en-GB" sz="2400" dirty="0"/>
          </a:p>
        </p:txBody>
      </p:sp>
      <p:pic>
        <p:nvPicPr>
          <p:cNvPr id="8" name="Picture 7">
            <a:extLst>
              <a:ext uri="{FF2B5EF4-FFF2-40B4-BE49-F238E27FC236}">
                <a16:creationId xmlns:a16="http://schemas.microsoft.com/office/drawing/2014/main" id="{D5104613-C560-F096-4A45-DEAD3BA5652F}"/>
              </a:ext>
            </a:extLst>
          </p:cNvPr>
          <p:cNvPicPr>
            <a:picLocks noChangeAspect="1"/>
          </p:cNvPicPr>
          <p:nvPr/>
        </p:nvPicPr>
        <p:blipFill>
          <a:blip r:embed="rId6"/>
          <a:stretch>
            <a:fillRect/>
          </a:stretch>
        </p:blipFill>
        <p:spPr>
          <a:xfrm>
            <a:off x="3544546" y="9693974"/>
            <a:ext cx="3023893" cy="2267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hlinkClick r:id="rId7"/>
            <a:extLst>
              <a:ext uri="{FF2B5EF4-FFF2-40B4-BE49-F238E27FC236}">
                <a16:creationId xmlns:a16="http://schemas.microsoft.com/office/drawing/2014/main" id="{966F135A-EC0C-C366-EF72-A86BCB26296C}"/>
              </a:ext>
            </a:extLst>
          </p:cNvPr>
          <p:cNvPicPr>
            <a:picLocks noChangeAspect="1"/>
          </p:cNvPicPr>
          <p:nvPr/>
        </p:nvPicPr>
        <p:blipFill rotWithShape="1">
          <a:blip r:embed="rId8"/>
          <a:srcRect l="44000" t="36132" r="9778" b="38377"/>
          <a:stretch/>
        </p:blipFill>
        <p:spPr>
          <a:xfrm>
            <a:off x="2948941" y="7135664"/>
            <a:ext cx="2086447" cy="647254"/>
          </a:xfrm>
          <a:prstGeom prst="rect">
            <a:avLst/>
          </a:prstGeom>
        </p:spPr>
      </p:pic>
    </p:spTree>
    <p:extLst>
      <p:ext uri="{BB962C8B-B14F-4D97-AF65-F5344CB8AC3E}">
        <p14:creationId xmlns:p14="http://schemas.microsoft.com/office/powerpoint/2010/main" val="2900387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39BD09-D432-B1D9-E5DE-981FDC514FFC}"/>
              </a:ext>
            </a:extLst>
          </p:cNvPr>
          <p:cNvSpPr/>
          <p:nvPr/>
        </p:nvSpPr>
        <p:spPr>
          <a:xfrm>
            <a:off x="-1" y="1822"/>
            <a:ext cx="5705668" cy="1158949"/>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Calibri" panose="020F0502020204030204" pitchFamily="34" charset="0"/>
                <a:cs typeface="Calibri" panose="020F0502020204030204" pitchFamily="34" charset="0"/>
              </a:rPr>
              <a:t>Attendance</a:t>
            </a:r>
          </a:p>
        </p:txBody>
      </p:sp>
      <p:graphicFrame>
        <p:nvGraphicFramePr>
          <p:cNvPr id="8" name="Table 7">
            <a:extLst>
              <a:ext uri="{FF2B5EF4-FFF2-40B4-BE49-F238E27FC236}">
                <a16:creationId xmlns:a16="http://schemas.microsoft.com/office/drawing/2014/main" id="{307F2903-A706-2D3F-C32C-7B8957AD5D73}"/>
              </a:ext>
            </a:extLst>
          </p:cNvPr>
          <p:cNvGraphicFramePr>
            <a:graphicFrameLocks noGrp="1"/>
          </p:cNvGraphicFramePr>
          <p:nvPr>
            <p:extLst>
              <p:ext uri="{D42A27DB-BD31-4B8C-83A1-F6EECF244321}">
                <p14:modId xmlns:p14="http://schemas.microsoft.com/office/powerpoint/2010/main" val="710864455"/>
              </p:ext>
            </p:extLst>
          </p:nvPr>
        </p:nvGraphicFramePr>
        <p:xfrm>
          <a:off x="942975" y="3096313"/>
          <a:ext cx="4972050" cy="5373736"/>
        </p:xfrm>
        <a:graphic>
          <a:graphicData uri="http://schemas.openxmlformats.org/drawingml/2006/table">
            <a:tbl>
              <a:tblPr firstRow="1" bandRow="1">
                <a:tableStyleId>{5C22544A-7EE6-4342-B048-85BDC9FD1C3A}</a:tableStyleId>
              </a:tblPr>
              <a:tblGrid>
                <a:gridCol w="2486025">
                  <a:extLst>
                    <a:ext uri="{9D8B030D-6E8A-4147-A177-3AD203B41FA5}">
                      <a16:colId xmlns:a16="http://schemas.microsoft.com/office/drawing/2014/main" val="3894085511"/>
                    </a:ext>
                  </a:extLst>
                </a:gridCol>
                <a:gridCol w="2486025">
                  <a:extLst>
                    <a:ext uri="{9D8B030D-6E8A-4147-A177-3AD203B41FA5}">
                      <a16:colId xmlns:a16="http://schemas.microsoft.com/office/drawing/2014/main" val="3270556833"/>
                    </a:ext>
                  </a:extLst>
                </a:gridCol>
              </a:tblGrid>
              <a:tr h="671717">
                <a:tc>
                  <a:txBody>
                    <a:bodyPr/>
                    <a:lstStyle/>
                    <a:p>
                      <a:pPr algn="ctr"/>
                      <a:r>
                        <a:rPr lang="en-GB" sz="2800" b="1" dirty="0">
                          <a:latin typeface="Calibri" panose="020F0502020204030204" pitchFamily="34" charset="0"/>
                          <a:cs typeface="Calibri" panose="020F0502020204030204" pitchFamily="34" charset="0"/>
                        </a:rPr>
                        <a:t>Rec</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solidFill>
                  </a:tcPr>
                </a:tc>
                <a:tc>
                  <a:txBody>
                    <a:bodyPr/>
                    <a:lstStyle/>
                    <a:p>
                      <a:pPr algn="ctr"/>
                      <a:r>
                        <a:rPr lang="en-GB" sz="2800" b="1" dirty="0">
                          <a:latin typeface="Calibri" panose="020F0502020204030204" pitchFamily="34" charset="0"/>
                          <a:cs typeface="Calibri" panose="020F0502020204030204" pitchFamily="34" charset="0"/>
                        </a:rPr>
                        <a:t>92.6%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897720410"/>
                  </a:ext>
                </a:extLst>
              </a:tr>
              <a:tr h="671717">
                <a:tc>
                  <a:txBody>
                    <a:bodyPr/>
                    <a:lstStyle/>
                    <a:p>
                      <a:pPr algn="ctr"/>
                      <a:r>
                        <a:rPr lang="en-GB" sz="2800" b="1" dirty="0">
                          <a:solidFill>
                            <a:schemeClr val="bg1"/>
                          </a:solidFill>
                          <a:latin typeface="Calibri" panose="020F0502020204030204" pitchFamily="34" charset="0"/>
                          <a:cs typeface="Calibri" panose="020F0502020204030204" pitchFamily="34" charset="0"/>
                        </a:rPr>
                        <a:t>Year 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tc>
                  <a:txBody>
                    <a:bodyPr/>
                    <a:lstStyle/>
                    <a:p>
                      <a:pPr algn="ctr"/>
                      <a:r>
                        <a:rPr lang="en-GB" sz="2800" b="1" dirty="0">
                          <a:solidFill>
                            <a:schemeClr val="bg1"/>
                          </a:solidFill>
                          <a:latin typeface="Calibri" panose="020F0502020204030204" pitchFamily="34" charset="0"/>
                          <a:cs typeface="Calibri" panose="020F0502020204030204" pitchFamily="34" charset="0"/>
                        </a:rPr>
                        <a:t>95.1%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121307326"/>
                  </a:ext>
                </a:extLst>
              </a:tr>
              <a:tr h="671717">
                <a:tc>
                  <a:txBody>
                    <a:bodyPr/>
                    <a:lstStyle/>
                    <a:p>
                      <a:pPr algn="ctr"/>
                      <a:r>
                        <a:rPr lang="en-GB" sz="2800" b="1" dirty="0">
                          <a:solidFill>
                            <a:schemeClr val="bg1"/>
                          </a:solidFill>
                          <a:latin typeface="Calibri" panose="020F0502020204030204" pitchFamily="34" charset="0"/>
                          <a:cs typeface="Calibri" panose="020F0502020204030204" pitchFamily="34" charset="0"/>
                        </a:rPr>
                        <a:t>Year 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solidFill>
                  </a:tcPr>
                </a:tc>
                <a:tc>
                  <a:txBody>
                    <a:bodyPr/>
                    <a:lstStyle/>
                    <a:p>
                      <a:pPr algn="ctr"/>
                      <a:r>
                        <a:rPr lang="en-GB" sz="2800" b="1" dirty="0">
                          <a:solidFill>
                            <a:schemeClr val="bg1"/>
                          </a:solidFill>
                          <a:latin typeface="Calibri" panose="020F0502020204030204" pitchFamily="34" charset="0"/>
                          <a:cs typeface="Calibri" panose="020F0502020204030204" pitchFamily="34" charset="0"/>
                        </a:rPr>
                        <a:t>94.8%</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40365514"/>
                  </a:ext>
                </a:extLst>
              </a:tr>
              <a:tr h="671717">
                <a:tc>
                  <a:txBody>
                    <a:bodyPr/>
                    <a:lstStyle/>
                    <a:p>
                      <a:pPr algn="ctr"/>
                      <a:r>
                        <a:rPr lang="en-GB" sz="2800" b="1" dirty="0">
                          <a:solidFill>
                            <a:schemeClr val="bg1"/>
                          </a:solidFill>
                          <a:latin typeface="Calibri" panose="020F0502020204030204" pitchFamily="34" charset="0"/>
                          <a:cs typeface="Calibri" panose="020F0502020204030204" pitchFamily="34" charset="0"/>
                        </a:rPr>
                        <a:t>Year 3</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tc>
                  <a:txBody>
                    <a:bodyPr/>
                    <a:lstStyle/>
                    <a:p>
                      <a:pPr algn="ctr"/>
                      <a:r>
                        <a:rPr lang="en-GB" sz="2800" b="1" dirty="0">
                          <a:solidFill>
                            <a:schemeClr val="bg1"/>
                          </a:solidFill>
                          <a:latin typeface="Calibri" panose="020F0502020204030204" pitchFamily="34" charset="0"/>
                          <a:cs typeface="Calibri" panose="020F0502020204030204" pitchFamily="34" charset="0"/>
                        </a:rPr>
                        <a:t>94.2%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43082353"/>
                  </a:ext>
                </a:extLst>
              </a:tr>
              <a:tr h="671717">
                <a:tc>
                  <a:txBody>
                    <a:bodyPr/>
                    <a:lstStyle/>
                    <a:p>
                      <a:pPr algn="ctr"/>
                      <a:r>
                        <a:rPr lang="en-GB" sz="2800" b="1" dirty="0">
                          <a:solidFill>
                            <a:schemeClr val="bg1"/>
                          </a:solidFill>
                          <a:latin typeface="Calibri" panose="020F0502020204030204" pitchFamily="34" charset="0"/>
                          <a:cs typeface="Calibri" panose="020F0502020204030204" pitchFamily="34" charset="0"/>
                        </a:rPr>
                        <a:t>Year 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solidFill>
                  </a:tcPr>
                </a:tc>
                <a:tc>
                  <a:txBody>
                    <a:bodyPr/>
                    <a:lstStyle/>
                    <a:p>
                      <a:pPr algn="ctr"/>
                      <a:r>
                        <a:rPr lang="en-GB" sz="2800" b="1" dirty="0">
                          <a:solidFill>
                            <a:schemeClr val="bg1"/>
                          </a:solidFill>
                          <a:latin typeface="Calibri" panose="020F0502020204030204" pitchFamily="34" charset="0"/>
                          <a:cs typeface="Calibri" panose="020F0502020204030204" pitchFamily="34" charset="0"/>
                        </a:rPr>
                        <a:t>96.5%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031991163"/>
                  </a:ext>
                </a:extLst>
              </a:tr>
              <a:tr h="671717">
                <a:tc>
                  <a:txBody>
                    <a:bodyPr/>
                    <a:lstStyle/>
                    <a:p>
                      <a:pPr algn="ctr"/>
                      <a:r>
                        <a:rPr lang="en-GB" sz="2800" b="1" dirty="0">
                          <a:solidFill>
                            <a:schemeClr val="bg1"/>
                          </a:solidFill>
                          <a:latin typeface="Calibri" panose="020F0502020204030204" pitchFamily="34" charset="0"/>
                          <a:cs typeface="Calibri" panose="020F0502020204030204" pitchFamily="34" charset="0"/>
                        </a:rPr>
                        <a:t>Year 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tc>
                  <a:txBody>
                    <a:bodyPr/>
                    <a:lstStyle/>
                    <a:p>
                      <a:pPr algn="ctr"/>
                      <a:r>
                        <a:rPr lang="en-GB" sz="2800" b="1" dirty="0">
                          <a:solidFill>
                            <a:schemeClr val="bg1"/>
                          </a:solidFill>
                          <a:latin typeface="Calibri" panose="020F0502020204030204" pitchFamily="34" charset="0"/>
                          <a:cs typeface="Calibri" panose="020F0502020204030204" pitchFamily="34" charset="0"/>
                        </a:rPr>
                        <a:t>93.2%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55908249"/>
                  </a:ext>
                </a:extLst>
              </a:tr>
              <a:tr h="671717">
                <a:tc>
                  <a:txBody>
                    <a:bodyPr/>
                    <a:lstStyle/>
                    <a:p>
                      <a:pPr algn="ctr"/>
                      <a:r>
                        <a:rPr lang="en-GB" sz="2800" b="1" dirty="0">
                          <a:solidFill>
                            <a:schemeClr val="bg1"/>
                          </a:solidFill>
                          <a:latin typeface="Calibri" panose="020F0502020204030204" pitchFamily="34" charset="0"/>
                          <a:cs typeface="Calibri" panose="020F0502020204030204" pitchFamily="34" charset="0"/>
                        </a:rPr>
                        <a:t>Year 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solidFill>
                  </a:tcPr>
                </a:tc>
                <a:tc>
                  <a:txBody>
                    <a:bodyPr/>
                    <a:lstStyle/>
                    <a:p>
                      <a:pPr algn="ctr"/>
                      <a:r>
                        <a:rPr lang="en-GB" sz="2800" b="1" dirty="0">
                          <a:solidFill>
                            <a:schemeClr val="bg1"/>
                          </a:solidFill>
                          <a:latin typeface="Calibri" panose="020F0502020204030204" pitchFamily="34" charset="0"/>
                          <a:cs typeface="Calibri" panose="020F0502020204030204" pitchFamily="34" charset="0"/>
                        </a:rPr>
                        <a:t>94.5%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469434322"/>
                  </a:ext>
                </a:extLst>
              </a:tr>
              <a:tr h="671717">
                <a:tc>
                  <a:txBody>
                    <a:bodyPr/>
                    <a:lstStyle/>
                    <a:p>
                      <a:pPr algn="ctr"/>
                      <a:r>
                        <a:rPr lang="en-GB" sz="2800" b="1" dirty="0">
                          <a:latin typeface="Calibri" panose="020F0502020204030204" pitchFamily="34" charset="0"/>
                          <a:cs typeface="Calibri" panose="020F0502020204030204" pitchFamily="34" charset="0"/>
                        </a:rPr>
                        <a:t>All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a:latin typeface="Calibri" panose="020F0502020204030204" pitchFamily="34" charset="0"/>
                          <a:cs typeface="Calibri" panose="020F0502020204030204" pitchFamily="34" charset="0"/>
                        </a:rPr>
                        <a:t>94.4%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83378159"/>
                  </a:ext>
                </a:extLst>
              </a:tr>
            </a:tbl>
          </a:graphicData>
        </a:graphic>
      </p:graphicFrame>
      <p:pic>
        <p:nvPicPr>
          <p:cNvPr id="2" name="Picture 1">
            <a:extLst>
              <a:ext uri="{FF2B5EF4-FFF2-40B4-BE49-F238E27FC236}">
                <a16:creationId xmlns:a16="http://schemas.microsoft.com/office/drawing/2014/main" id="{8F31AF7F-B519-B116-108A-83931A4E8DCC}"/>
              </a:ext>
            </a:extLst>
          </p:cNvPr>
          <p:cNvPicPr>
            <a:picLocks noChangeAspect="1"/>
          </p:cNvPicPr>
          <p:nvPr/>
        </p:nvPicPr>
        <p:blipFill>
          <a:blip r:embed="rId2"/>
          <a:stretch>
            <a:fillRect/>
          </a:stretch>
        </p:blipFill>
        <p:spPr>
          <a:xfrm>
            <a:off x="5705667" y="24012"/>
            <a:ext cx="1152331" cy="1152331"/>
          </a:xfrm>
          <a:prstGeom prst="rect">
            <a:avLst/>
          </a:prstGeom>
        </p:spPr>
      </p:pic>
      <p:sp>
        <p:nvSpPr>
          <p:cNvPr id="3" name="TextBox 2">
            <a:extLst>
              <a:ext uri="{FF2B5EF4-FFF2-40B4-BE49-F238E27FC236}">
                <a16:creationId xmlns:a16="http://schemas.microsoft.com/office/drawing/2014/main" id="{F7F22690-A678-E7D8-C63A-87DB6DB74DFC}"/>
              </a:ext>
            </a:extLst>
          </p:cNvPr>
          <p:cNvSpPr txBox="1"/>
          <p:nvPr/>
        </p:nvSpPr>
        <p:spPr>
          <a:xfrm>
            <a:off x="117974" y="1195639"/>
            <a:ext cx="3708398" cy="1815882"/>
          </a:xfrm>
          <a:prstGeom prst="rect">
            <a:avLst/>
          </a:prstGeom>
          <a:noFill/>
        </p:spPr>
        <p:txBody>
          <a:bodyPr wrap="square" rtlCol="0">
            <a:spAutoFit/>
          </a:bodyPr>
          <a:lstStyle/>
          <a:p>
            <a:pPr algn="just"/>
            <a:r>
              <a:rPr lang="en-GB" sz="2800" dirty="0">
                <a:solidFill>
                  <a:schemeClr val="tx1">
                    <a:lumMod val="65000"/>
                    <a:lumOff val="35000"/>
                  </a:schemeClr>
                </a:solidFill>
              </a:rPr>
              <a:t>The highest attendance this term has been for</a:t>
            </a:r>
            <a:r>
              <a:rPr lang="en-GB" sz="2800" dirty="0"/>
              <a:t> </a:t>
            </a:r>
            <a:r>
              <a:rPr lang="en-GB" sz="2800" b="1" u="sng" dirty="0">
                <a:solidFill>
                  <a:srgbClr val="FF0000"/>
                </a:solidFill>
              </a:rPr>
              <a:t>Year 4</a:t>
            </a:r>
            <a:r>
              <a:rPr lang="en-GB" sz="2800" b="1" dirty="0">
                <a:solidFill>
                  <a:srgbClr val="FF0000"/>
                </a:solidFill>
              </a:rPr>
              <a:t> </a:t>
            </a:r>
            <a:r>
              <a:rPr lang="en-GB" sz="2800" dirty="0">
                <a:solidFill>
                  <a:schemeClr val="tx1">
                    <a:lumMod val="65000"/>
                    <a:lumOff val="35000"/>
                  </a:schemeClr>
                </a:solidFill>
              </a:rPr>
              <a:t>with a fantastic </a:t>
            </a:r>
            <a:r>
              <a:rPr lang="en-GB" sz="2800" b="1" u="sng" dirty="0">
                <a:solidFill>
                  <a:srgbClr val="FF0000"/>
                </a:solidFill>
              </a:rPr>
              <a:t>96.5%</a:t>
            </a:r>
            <a:r>
              <a:rPr lang="en-GB" sz="2800" b="1" dirty="0">
                <a:solidFill>
                  <a:schemeClr val="tx1">
                    <a:lumMod val="65000"/>
                    <a:lumOff val="35000"/>
                  </a:schemeClr>
                </a:solidFill>
              </a:rPr>
              <a:t>.</a:t>
            </a:r>
          </a:p>
        </p:txBody>
      </p:sp>
      <p:pic>
        <p:nvPicPr>
          <p:cNvPr id="5" name="Picture 4">
            <a:extLst>
              <a:ext uri="{FF2B5EF4-FFF2-40B4-BE49-F238E27FC236}">
                <a16:creationId xmlns:a16="http://schemas.microsoft.com/office/drawing/2014/main" id="{DB2DF515-767F-494B-39D6-45A4D0F6E72F}"/>
              </a:ext>
            </a:extLst>
          </p:cNvPr>
          <p:cNvPicPr>
            <a:picLocks noChangeAspect="1"/>
          </p:cNvPicPr>
          <p:nvPr/>
        </p:nvPicPr>
        <p:blipFill>
          <a:blip r:embed="rId3"/>
          <a:srcRect l="17353" t="2618" r="16319" b="2969"/>
          <a:stretch/>
        </p:blipFill>
        <p:spPr>
          <a:xfrm>
            <a:off x="3826372" y="8539786"/>
            <a:ext cx="2510333" cy="3573306"/>
          </a:xfrm>
          <a:prstGeom prst="rect">
            <a:avLst/>
          </a:prstGeom>
        </p:spPr>
      </p:pic>
      <p:sp>
        <p:nvSpPr>
          <p:cNvPr id="7" name="TextBox 6">
            <a:extLst>
              <a:ext uri="{FF2B5EF4-FFF2-40B4-BE49-F238E27FC236}">
                <a16:creationId xmlns:a16="http://schemas.microsoft.com/office/drawing/2014/main" id="{DA6D8409-E275-1F7B-6ABF-64C1D46D25DD}"/>
              </a:ext>
            </a:extLst>
          </p:cNvPr>
          <p:cNvSpPr txBox="1"/>
          <p:nvPr/>
        </p:nvSpPr>
        <p:spPr>
          <a:xfrm>
            <a:off x="4085664" y="8988892"/>
            <a:ext cx="1988575" cy="1569660"/>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44 children still have 100% attendance</a:t>
            </a:r>
          </a:p>
        </p:txBody>
      </p:sp>
      <p:pic>
        <p:nvPicPr>
          <p:cNvPr id="9" name="Picture 8">
            <a:extLst>
              <a:ext uri="{FF2B5EF4-FFF2-40B4-BE49-F238E27FC236}">
                <a16:creationId xmlns:a16="http://schemas.microsoft.com/office/drawing/2014/main" id="{DEB5568A-8D26-17ED-A2E6-865C77B49FBC}"/>
              </a:ext>
            </a:extLst>
          </p:cNvPr>
          <p:cNvPicPr>
            <a:picLocks noChangeAspect="1"/>
          </p:cNvPicPr>
          <p:nvPr/>
        </p:nvPicPr>
        <p:blipFill>
          <a:blip r:embed="rId4"/>
          <a:srcRect l="16877" t="2762" r="17964" b="2936"/>
          <a:stretch/>
        </p:blipFill>
        <p:spPr>
          <a:xfrm>
            <a:off x="621913" y="8643393"/>
            <a:ext cx="2397404" cy="3469699"/>
          </a:xfrm>
          <a:prstGeom prst="rect">
            <a:avLst/>
          </a:prstGeom>
        </p:spPr>
      </p:pic>
      <p:sp>
        <p:nvSpPr>
          <p:cNvPr id="10" name="TextBox 9">
            <a:extLst>
              <a:ext uri="{FF2B5EF4-FFF2-40B4-BE49-F238E27FC236}">
                <a16:creationId xmlns:a16="http://schemas.microsoft.com/office/drawing/2014/main" id="{A76F382D-E37A-4B6D-CAFC-327CEC59A956}"/>
              </a:ext>
            </a:extLst>
          </p:cNvPr>
          <p:cNvSpPr txBox="1"/>
          <p:nvPr/>
        </p:nvSpPr>
        <p:spPr>
          <a:xfrm>
            <a:off x="849783" y="8999190"/>
            <a:ext cx="1988575" cy="1569660"/>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209 children</a:t>
            </a:r>
          </a:p>
          <a:p>
            <a:pPr algn="ctr"/>
            <a:r>
              <a:rPr lang="en-GB" sz="2400" b="1" dirty="0">
                <a:latin typeface="Calibri" panose="020F0502020204030204" pitchFamily="34" charset="0"/>
                <a:cs typeface="Calibri" panose="020F0502020204030204" pitchFamily="34" charset="0"/>
              </a:rPr>
              <a:t>attended for 96%</a:t>
            </a:r>
          </a:p>
          <a:p>
            <a:pPr algn="ctr"/>
            <a:r>
              <a:rPr lang="en-GB" sz="2400" b="1" dirty="0">
                <a:latin typeface="Calibri" panose="020F0502020204030204" pitchFamily="34" charset="0"/>
                <a:cs typeface="Calibri" panose="020F0502020204030204" pitchFamily="34" charset="0"/>
              </a:rPr>
              <a:t> or above</a:t>
            </a:r>
          </a:p>
        </p:txBody>
      </p:sp>
      <p:pic>
        <p:nvPicPr>
          <p:cNvPr id="4" name="Picture 3" descr="A group of children in green shirts&#10;&#10;Description automatically generated">
            <a:extLst>
              <a:ext uri="{FF2B5EF4-FFF2-40B4-BE49-F238E27FC236}">
                <a16:creationId xmlns:a16="http://schemas.microsoft.com/office/drawing/2014/main" id="{9F89F4D0-AEA2-A758-3154-7D563FC20EBA}"/>
              </a:ext>
            </a:extLst>
          </p:cNvPr>
          <p:cNvPicPr>
            <a:picLocks noChangeAspect="1"/>
          </p:cNvPicPr>
          <p:nvPr/>
        </p:nvPicPr>
        <p:blipFill>
          <a:blip r:embed="rId5">
            <a:extLst>
              <a:ext uri="{28A0092B-C50C-407E-A947-70E740481C1C}">
                <a14:useLocalDpi xmlns:a14="http://schemas.microsoft.com/office/drawing/2010/main" val="0"/>
              </a:ext>
            </a:extLst>
          </a:blip>
          <a:srcRect t="11052" b="6486"/>
          <a:stretch/>
        </p:blipFill>
        <p:spPr>
          <a:xfrm>
            <a:off x="3917467" y="1371729"/>
            <a:ext cx="2822559" cy="1163768"/>
          </a:xfrm>
          <a:prstGeom prst="rect">
            <a:avLst/>
          </a:prstGeom>
        </p:spPr>
      </p:pic>
      <p:sp>
        <p:nvSpPr>
          <p:cNvPr id="11" name="TextBox 10">
            <a:extLst>
              <a:ext uri="{FF2B5EF4-FFF2-40B4-BE49-F238E27FC236}">
                <a16:creationId xmlns:a16="http://schemas.microsoft.com/office/drawing/2014/main" id="{56E2E1BB-78C7-F836-7704-435A6111B1E2}"/>
              </a:ext>
            </a:extLst>
          </p:cNvPr>
          <p:cNvSpPr txBox="1"/>
          <p:nvPr/>
        </p:nvSpPr>
        <p:spPr>
          <a:xfrm>
            <a:off x="3826372" y="2585956"/>
            <a:ext cx="2967241" cy="400110"/>
          </a:xfrm>
          <a:prstGeom prst="rect">
            <a:avLst/>
          </a:prstGeom>
          <a:noFill/>
        </p:spPr>
        <p:txBody>
          <a:bodyPr wrap="square" rtlCol="0">
            <a:spAutoFit/>
          </a:bodyPr>
          <a:lstStyle/>
          <a:p>
            <a:pPr algn="ctr"/>
            <a:r>
              <a:rPr lang="en-GB" sz="2000" dirty="0">
                <a:solidFill>
                  <a:schemeClr val="tx1">
                    <a:lumMod val="65000"/>
                    <a:lumOff val="35000"/>
                  </a:schemeClr>
                </a:solidFill>
                <a:latin typeface="Calibri" panose="020F0502020204030204" pitchFamily="34" charset="0"/>
                <a:cs typeface="Calibri" panose="020F0502020204030204" pitchFamily="34" charset="0"/>
              </a:rPr>
              <a:t>02/09/24-14/02/25</a:t>
            </a:r>
          </a:p>
        </p:txBody>
      </p:sp>
    </p:spTree>
    <p:extLst>
      <p:ext uri="{BB962C8B-B14F-4D97-AF65-F5344CB8AC3E}">
        <p14:creationId xmlns:p14="http://schemas.microsoft.com/office/powerpoint/2010/main" val="7594168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12244</TotalTime>
  <Words>1325</Words>
  <Application>Microsoft Office PowerPoint</Application>
  <PresentationFormat>Widescreen</PresentationFormat>
  <Paragraphs>140</Paragraphs>
  <Slides>10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Aptos</vt:lpstr>
      <vt:lpstr>Aptos Display</vt:lpstr>
      <vt:lpstr>Arial</vt:lpstr>
      <vt:lpstr>Calibri</vt:lpstr>
      <vt:lpstr>Comic Sans MS</vt:lpstr>
      <vt:lpstr>Dosis</vt:lpstr>
      <vt:lpstr>Imprint MT Shadow</vt:lpstr>
      <vt:lpstr>inherit</vt:lpstr>
      <vt:lpstr>MV Boli</vt:lpstr>
      <vt:lpstr>Ravie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Ramanandi (Head Teacher)</dc:creator>
  <cp:lastModifiedBy>Mustafaa Malik (Head Teacher)</cp:lastModifiedBy>
  <cp:revision>133</cp:revision>
  <cp:lastPrinted>2024-10-21T07:01:02Z</cp:lastPrinted>
  <dcterms:created xsi:type="dcterms:W3CDTF">2024-09-03T09:09:18Z</dcterms:created>
  <dcterms:modified xsi:type="dcterms:W3CDTF">2025-02-20T13:06:11Z</dcterms:modified>
</cp:coreProperties>
</file>